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8"/>
  </p:notesMasterIdLst>
  <p:sldIdLst>
    <p:sldId id="256" r:id="rId3"/>
    <p:sldId id="259" r:id="rId4"/>
    <p:sldId id="258" r:id="rId5"/>
    <p:sldId id="260" r:id="rId6"/>
    <p:sldId id="262" r:id="rId7"/>
    <p:sldId id="263" r:id="rId8"/>
    <p:sldId id="307" r:id="rId9"/>
    <p:sldId id="308" r:id="rId10"/>
    <p:sldId id="316" r:id="rId11"/>
    <p:sldId id="266" r:id="rId12"/>
    <p:sldId id="317" r:id="rId13"/>
    <p:sldId id="267" r:id="rId14"/>
    <p:sldId id="318" r:id="rId15"/>
    <p:sldId id="268" r:id="rId16"/>
    <p:sldId id="319" r:id="rId17"/>
    <p:sldId id="270" r:id="rId18"/>
    <p:sldId id="320" r:id="rId19"/>
    <p:sldId id="271" r:id="rId20"/>
    <p:sldId id="321" r:id="rId21"/>
    <p:sldId id="272" r:id="rId22"/>
    <p:sldId id="322" r:id="rId23"/>
    <p:sldId id="275" r:id="rId24"/>
    <p:sldId id="278" r:id="rId25"/>
    <p:sldId id="279" r:id="rId26"/>
    <p:sldId id="289" r:id="rId27"/>
    <p:sldId id="281" r:id="rId28"/>
    <p:sldId id="282" r:id="rId29"/>
    <p:sldId id="323" r:id="rId30"/>
    <p:sldId id="283" r:id="rId31"/>
    <p:sldId id="326" r:id="rId32"/>
    <p:sldId id="327" r:id="rId33"/>
    <p:sldId id="328" r:id="rId34"/>
    <p:sldId id="329" r:id="rId35"/>
    <p:sldId id="330" r:id="rId36"/>
    <p:sldId id="331" r:id="rId37"/>
  </p:sldIdLst>
  <p:sldSz cx="9144000" cy="5143500" type="screen16x9"/>
  <p:notesSz cx="6858000" cy="9144000"/>
  <p:embeddedFontLst>
    <p:embeddedFont>
      <p:font typeface="Montserrat" panose="00000500000000000000" pitchFamily="2" charset="0"/>
      <p:regular r:id="rId39"/>
      <p:bold r:id="rId40"/>
      <p:italic r:id="rId41"/>
      <p:boldItalic r:id="rId42"/>
    </p:embeddedFont>
    <p:embeddedFont>
      <p:font typeface="Montserrat ExtraBold" panose="00000900000000000000" pitchFamily="2" charset="0"/>
      <p:bold r:id="rId43"/>
      <p:boldItalic r:id="rId44"/>
    </p:embeddedFont>
    <p:embeddedFont>
      <p:font typeface="Montserrat ExtraLight" panose="00000300000000000000"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Proxima Nova Semibold" panose="020B0604020202020204" charset="0"/>
      <p:regular r:id="rId53"/>
      <p:bold r:id="rId54"/>
      <p:boldItalic r:id="rId55"/>
    </p:embeddedFont>
    <p:embeddedFont>
      <p:font typeface="Roboto" panose="02000000000000000000" pitchFamily="2" charset="0"/>
      <p:regular r:id="rId56"/>
      <p:bold r:id="rId57"/>
      <p:italic r:id="rId58"/>
      <p:boldItalic r:id="rId59"/>
    </p:embeddedFont>
    <p:embeddedFont>
      <p:font typeface="Roboto Black" panose="02000000000000000000" pitchFamily="2" charset="0"/>
      <p:bold r:id="rId60"/>
      <p:boldItalic r:id="rId61"/>
    </p:embeddedFont>
    <p:embeddedFont>
      <p:font typeface="Roboto Light" panose="02000000000000000000" pitchFamily="2" charset="0"/>
      <p:regular r:id="rId62"/>
      <p:italic r:id="rId63"/>
    </p:embeddedFont>
    <p:embeddedFont>
      <p:font typeface="Source Sans Pro" panose="020B050303040302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eu Boo" initials="HB" lastIdx="1" clrIdx="0">
    <p:extLst>
      <p:ext uri="{19B8F6BF-5375-455C-9EA6-DF929625EA0E}">
        <p15:presenceInfo xmlns:p15="http://schemas.microsoft.com/office/powerpoint/2012/main" userId="d0d72c6718e99e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430157-377A-4BAC-AC57-D5D5ADF4C1FF}">
  <a:tblStyle styleId="{0D430157-377A-4BAC-AC57-D5D5ADF4C1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38" d="100"/>
          <a:sy n="138" d="100"/>
        </p:scale>
        <p:origin x="76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font" Target="fonts/font2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88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60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82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067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73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7f9262ee2f_0_26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7f9262ee2f_0_26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45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f9262ee2f_0_12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f9262ee2f_0_12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f9262ee2f_0_26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025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50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g7f9262ee2f_0_26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0" name="Google Shape;2050;g7f9262ee2f_0_26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909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20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549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665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02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507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75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60" r:id="rId6"/>
    <p:sldLayoutId id="2147483661" r:id="rId7"/>
    <p:sldLayoutId id="2147483662" r:id="rId8"/>
    <p:sldLayoutId id="2147483663" r:id="rId9"/>
    <p:sldLayoutId id="2147483665" r:id="rId10"/>
    <p:sldLayoutId id="2147483666" r:id="rId11"/>
    <p:sldLayoutId id="2147483667" r:id="rId12"/>
    <p:sldLayoutId id="2147483668" r:id="rId13"/>
    <p:sldLayoutId id="2147483669" r:id="rId14"/>
    <p:sldLayoutId id="2147483670" r:id="rId15"/>
    <p:sldLayoutId id="2147483673" r:id="rId16"/>
    <p:sldLayoutId id="2147483674" r:id="rId17"/>
    <p:sldLayoutId id="2147483675" r:id="rId18"/>
    <p:sldLayoutId id="2147483676"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8.bin"/><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565173" y="2029236"/>
            <a:ext cx="6013653"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sz="3000" dirty="0">
                <a:solidFill>
                  <a:schemeClr val="tx2"/>
                </a:solidFill>
                <a:latin typeface="Roboto Black" panose="02000000000000000000" pitchFamily="2" charset="0"/>
                <a:ea typeface="Roboto Black" panose="02000000000000000000" pitchFamily="2" charset="0"/>
              </a:rPr>
              <a:t>HUMAN IN HUMAN COMPUTER INTERACTION (HCI)</a:t>
            </a:r>
          </a:p>
        </p:txBody>
      </p:sp>
      <p:sp>
        <p:nvSpPr>
          <p:cNvPr id="164" name="Google Shape;164;p38"/>
          <p:cNvSpPr txBox="1">
            <a:spLocks noGrp="1"/>
          </p:cNvSpPr>
          <p:nvPr>
            <p:ph type="ctrTitle"/>
          </p:nvPr>
        </p:nvSpPr>
        <p:spPr>
          <a:xfrm>
            <a:off x="2868231" y="2673936"/>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pt-BR" sz="2200" b="0" dirty="0">
                <a:latin typeface="Montserrat ExtraLight"/>
                <a:ea typeface="Montserrat ExtraLight"/>
                <a:cs typeface="Montserrat ExtraLight"/>
                <a:sym typeface="Montserrat ExtraLight"/>
              </a:rPr>
              <a:t>Group 8</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TextBox 5">
            <a:extLst>
              <a:ext uri="{FF2B5EF4-FFF2-40B4-BE49-F238E27FC236}">
                <a16:creationId xmlns:a16="http://schemas.microsoft.com/office/drawing/2014/main" id="{3DCCD55B-4A3D-908A-18F2-1EC57A2432DD}"/>
              </a:ext>
            </a:extLst>
          </p:cNvPr>
          <p:cNvSpPr txBox="1"/>
          <p:nvPr/>
        </p:nvSpPr>
        <p:spPr>
          <a:xfrm>
            <a:off x="2152511" y="3318636"/>
            <a:ext cx="4572000" cy="1384995"/>
          </a:xfrm>
          <a:prstGeom prst="rect">
            <a:avLst/>
          </a:prstGeom>
          <a:noFill/>
        </p:spPr>
        <p:txBody>
          <a:bodyPr wrap="square">
            <a:spAutoFit/>
          </a:bodyPr>
          <a:lstStyle/>
          <a:p>
            <a:pPr algn="r"/>
            <a:r>
              <a:rPr lang="en-US" b="1" dirty="0">
                <a:solidFill>
                  <a:schemeClr val="bg1"/>
                </a:solidFill>
                <a:latin typeface="Source Sans Pro" panose="020B0604020202020204" charset="0"/>
              </a:rPr>
              <a:t>Member:</a:t>
            </a:r>
          </a:p>
          <a:p>
            <a:pPr algn="r"/>
            <a:r>
              <a:rPr lang="en-US" b="1" dirty="0" err="1">
                <a:solidFill>
                  <a:schemeClr val="bg1"/>
                </a:solidFill>
                <a:latin typeface="Source Sans Pro" panose="020B0604020202020204" charset="0"/>
              </a:rPr>
              <a:t>Đặng</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Ngọc</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Trường</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Giang</a:t>
            </a:r>
            <a:r>
              <a:rPr lang="en-US" b="1" dirty="0">
                <a:solidFill>
                  <a:schemeClr val="bg1"/>
                </a:solidFill>
                <a:latin typeface="Source Sans Pro" panose="020B0604020202020204" charset="0"/>
              </a:rPr>
              <a:t> 19110104</a:t>
            </a:r>
          </a:p>
          <a:p>
            <a:pPr algn="r"/>
            <a:r>
              <a:rPr lang="en-US" b="1" dirty="0" err="1">
                <a:solidFill>
                  <a:schemeClr val="bg1"/>
                </a:solidFill>
                <a:latin typeface="Source Sans Pro" panose="020B0604020202020204" charset="0"/>
              </a:rPr>
              <a:t>Phạm</a:t>
            </a:r>
            <a:r>
              <a:rPr lang="en-US" b="1" dirty="0">
                <a:solidFill>
                  <a:schemeClr val="bg1"/>
                </a:solidFill>
                <a:latin typeface="Source Sans Pro" panose="020B0604020202020204" charset="0"/>
              </a:rPr>
              <a:t> Minh </a:t>
            </a:r>
            <a:r>
              <a:rPr lang="en-US" b="1" dirty="0" err="1">
                <a:solidFill>
                  <a:schemeClr val="bg1"/>
                </a:solidFill>
                <a:latin typeface="Source Sans Pro" panose="020B0604020202020204" charset="0"/>
              </a:rPr>
              <a:t>Hiếu</a:t>
            </a:r>
            <a:r>
              <a:rPr lang="en-US" b="1" dirty="0">
                <a:solidFill>
                  <a:schemeClr val="bg1"/>
                </a:solidFill>
                <a:latin typeface="Source Sans Pro" panose="020B0604020202020204" charset="0"/>
              </a:rPr>
              <a:t> 19110077</a:t>
            </a:r>
          </a:p>
          <a:p>
            <a:pPr algn="r"/>
            <a:r>
              <a:rPr lang="en-US" b="1" dirty="0" err="1">
                <a:solidFill>
                  <a:schemeClr val="bg1"/>
                </a:solidFill>
                <a:latin typeface="Source Sans Pro" panose="020B0604020202020204" charset="0"/>
              </a:rPr>
              <a:t>Biện</a:t>
            </a:r>
            <a:r>
              <a:rPr lang="en-US" b="1" dirty="0">
                <a:solidFill>
                  <a:schemeClr val="bg1"/>
                </a:solidFill>
                <a:latin typeface="Source Sans Pro" panose="020B0604020202020204" charset="0"/>
              </a:rPr>
              <a:t> Quang </a:t>
            </a:r>
            <a:r>
              <a:rPr lang="en-US" b="1" dirty="0" err="1">
                <a:solidFill>
                  <a:schemeClr val="bg1"/>
                </a:solidFill>
                <a:latin typeface="Source Sans Pro" panose="020B0604020202020204" charset="0"/>
              </a:rPr>
              <a:t>Huy</a:t>
            </a:r>
            <a:r>
              <a:rPr lang="en-US" b="1" dirty="0">
                <a:solidFill>
                  <a:schemeClr val="bg1"/>
                </a:solidFill>
                <a:latin typeface="Source Sans Pro" panose="020B0604020202020204" charset="0"/>
              </a:rPr>
              <a:t> 19110005</a:t>
            </a:r>
            <a:br>
              <a:rPr lang="en-US" b="1" dirty="0">
                <a:solidFill>
                  <a:schemeClr val="bg1"/>
                </a:solidFill>
                <a:latin typeface="Source Sans Pro" panose="020B0604020202020204" charset="0"/>
              </a:rPr>
            </a:br>
            <a:endParaRPr lang="en-US" b="1" dirty="0">
              <a:solidFill>
                <a:schemeClr val="bg1"/>
              </a:solidFill>
              <a:latin typeface="Source Sans Pro" panose="020B0604020202020204" charset="0"/>
            </a:endParaRPr>
          </a:p>
          <a:p>
            <a:pPr algn="r"/>
            <a:r>
              <a:rPr lang="en-US" b="1" dirty="0" err="1">
                <a:solidFill>
                  <a:schemeClr val="bg1"/>
                </a:solidFill>
                <a:latin typeface="Source Sans Pro" panose="020B0604020202020204" charset="0"/>
              </a:rPr>
              <a:t>Lectuner</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Nguyễn</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Thiên</a:t>
            </a:r>
            <a:r>
              <a:rPr lang="en-US" b="1" dirty="0">
                <a:solidFill>
                  <a:schemeClr val="bg1"/>
                </a:solidFill>
                <a:latin typeface="Source Sans Pro" panose="020B0604020202020204" charset="0"/>
              </a:rPr>
              <a:t> </a:t>
            </a:r>
            <a:r>
              <a:rPr lang="en-US" b="1" dirty="0" err="1">
                <a:solidFill>
                  <a:schemeClr val="bg1"/>
                </a:solidFill>
                <a:latin typeface="Source Sans Pro" panose="020B0604020202020204" charset="0"/>
              </a:rPr>
              <a:t>Bảo</a:t>
            </a:r>
            <a:endParaRPr lang="en-US"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4" y="1373325"/>
            <a:ext cx="3677137" cy="1252500"/>
          </a:xfrm>
          <a:prstGeom prst="rect">
            <a:avLst/>
          </a:prstGeom>
        </p:spPr>
        <p:txBody>
          <a:bodyPr spcFirstLastPara="1" wrap="square" lIns="91425" tIns="91425" rIns="91425" bIns="91425" anchor="b" anchorCtr="0">
            <a:noAutofit/>
          </a:bodyPr>
          <a:lstStyle/>
          <a:p>
            <a:pPr algn="r"/>
            <a:r>
              <a:rPr lang="en-US" sz="2400" dirty="0">
                <a:solidFill>
                  <a:schemeClr val="tx2"/>
                </a:solidFill>
                <a:latin typeface="Roboto Black" panose="02000000000000000000" pitchFamily="2" charset="0"/>
                <a:ea typeface="Roboto Black" panose="02000000000000000000" pitchFamily="2" charset="0"/>
              </a:rPr>
              <a:t>Perceptual-Motor Behavior</a:t>
            </a:r>
          </a:p>
        </p:txBody>
      </p:sp>
      <p:sp>
        <p:nvSpPr>
          <p:cNvPr id="266" name="Google Shape;266;p48"/>
          <p:cNvSpPr txBox="1">
            <a:spLocks noGrp="1"/>
          </p:cNvSpPr>
          <p:nvPr>
            <p:ph type="body" idx="1"/>
          </p:nvPr>
        </p:nvSpPr>
        <p:spPr>
          <a:xfrm>
            <a:off x="5337174" y="2670075"/>
            <a:ext cx="3728849" cy="1252500"/>
          </a:xfrm>
          <a:prstGeom prst="rect">
            <a:avLst/>
          </a:prstGeom>
        </p:spPr>
        <p:txBody>
          <a:bodyPr spcFirstLastPara="1" wrap="square" lIns="91425" tIns="91425" rIns="91425" bIns="91425" anchor="t" anchorCtr="0">
            <a:noAutofit/>
          </a:bodyPr>
          <a:lstStyle/>
          <a:p>
            <a:pPr marL="127000" indent="0" algn="r">
              <a:lnSpc>
                <a:spcPct val="107000"/>
              </a:lnSpc>
              <a:spcAft>
                <a:spcPts val="800"/>
              </a:spcAft>
              <a:buNone/>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This is the behavior that, after processing information, people will begin to move into a state of awareness and action. This is the state in which people will interact with their surroundings and make decisions to take actions after the information processing is finished.</a:t>
            </a:r>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Placeholder 4" descr="A close-up of a light bulb&#10;&#10;Description automatically generated with low confidence">
            <a:extLst>
              <a:ext uri="{FF2B5EF4-FFF2-40B4-BE49-F238E27FC236}">
                <a16:creationId xmlns:a16="http://schemas.microsoft.com/office/drawing/2014/main" id="{DBFB13C5-6BA9-8F1B-2D5F-C3B656ACB447}"/>
              </a:ext>
            </a:extLst>
          </p:cNvPr>
          <p:cNvPicPr>
            <a:picLocks noChangeAspect="1"/>
          </p:cNvPicPr>
          <p:nvPr/>
        </p:nvPicPr>
        <p:blipFill>
          <a:blip r:embed="rId3">
            <a:extLst>
              <a:ext uri="{28A0092B-C50C-407E-A947-70E740481C1C}">
                <a14:useLocalDpi xmlns:a14="http://schemas.microsoft.com/office/drawing/2010/main" val="0"/>
              </a:ext>
            </a:extLst>
          </a:blip>
          <a:srcRect l="15761" r="15761"/>
          <a:stretch>
            <a:fillRect/>
          </a:stretch>
        </p:blipFill>
        <p:spPr>
          <a:xfrm>
            <a:off x="129688" y="205562"/>
            <a:ext cx="4442312" cy="4323675"/>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TextBox 3">
            <a:extLst>
              <a:ext uri="{FF2B5EF4-FFF2-40B4-BE49-F238E27FC236}">
                <a16:creationId xmlns:a16="http://schemas.microsoft.com/office/drawing/2014/main" id="{7AB50BFE-A13C-FBF2-38FE-719967C89372}"/>
              </a:ext>
            </a:extLst>
          </p:cNvPr>
          <p:cNvSpPr txBox="1"/>
          <p:nvPr/>
        </p:nvSpPr>
        <p:spPr>
          <a:xfrm>
            <a:off x="700811" y="3754325"/>
            <a:ext cx="7742365" cy="523220"/>
          </a:xfrm>
          <a:prstGeom prst="rect">
            <a:avLst/>
          </a:prstGeom>
          <a:noFill/>
        </p:spPr>
        <p:txBody>
          <a:bodyPr wrap="square">
            <a:spAutoFit/>
          </a:bodyPr>
          <a:lstStyle/>
          <a:p>
            <a:pPr algn="ctr"/>
            <a:r>
              <a:rPr lang="en-US" sz="2800" dirty="0">
                <a:solidFill>
                  <a:schemeClr val="tx2"/>
                </a:solidFill>
                <a:latin typeface="Roboto Black" panose="02000000000000000000" pitchFamily="2" charset="0"/>
                <a:ea typeface="Roboto Black" panose="02000000000000000000" pitchFamily="2" charset="0"/>
              </a:rPr>
              <a:t>TRANSLATION, CODING, AND MAPPING</a:t>
            </a:r>
          </a:p>
        </p:txBody>
      </p:sp>
      <p:pic>
        <p:nvPicPr>
          <p:cNvPr id="2" name="Picture Placeholder 4">
            <a:extLst>
              <a:ext uri="{FF2B5EF4-FFF2-40B4-BE49-F238E27FC236}">
                <a16:creationId xmlns:a16="http://schemas.microsoft.com/office/drawing/2014/main" id="{278DC538-F7FD-8AB6-DE61-3CA89B7029DD}"/>
              </a:ext>
            </a:extLst>
          </p:cNvPr>
          <p:cNvPicPr>
            <a:picLocks noChangeAspect="1"/>
          </p:cNvPicPr>
          <p:nvPr/>
        </p:nvPicPr>
        <p:blipFill>
          <a:blip r:embed="rId3">
            <a:extLst>
              <a:ext uri="{28A0092B-C50C-407E-A947-70E740481C1C}">
                <a14:useLocalDpi xmlns:a14="http://schemas.microsoft.com/office/drawing/2010/main" val="0"/>
              </a:ext>
            </a:extLst>
          </a:blip>
          <a:srcRect l="15761" r="15761"/>
          <a:stretch/>
        </p:blipFill>
        <p:spPr>
          <a:xfrm>
            <a:off x="2967032" y="516082"/>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67930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pic>
        <p:nvPicPr>
          <p:cNvPr id="9" name="Picture Placeholder 4" descr="Text, letter&#10;&#10;Description automatically generated">
            <a:extLst>
              <a:ext uri="{FF2B5EF4-FFF2-40B4-BE49-F238E27FC236}">
                <a16:creationId xmlns:a16="http://schemas.microsoft.com/office/drawing/2014/main" id="{90908B26-459E-B0F1-0AB9-3144D23F97AF}"/>
              </a:ext>
            </a:extLst>
          </p:cNvPr>
          <p:cNvPicPr>
            <a:picLocks noChangeAspect="1"/>
          </p:cNvPicPr>
          <p:nvPr/>
        </p:nvPicPr>
        <p:blipFill>
          <a:blip r:embed="rId4">
            <a:extLst>
              <a:ext uri="{28A0092B-C50C-407E-A947-70E740481C1C}">
                <a14:useLocalDpi xmlns:a14="http://schemas.microsoft.com/office/drawing/2010/main" val="0"/>
              </a:ext>
            </a:extLst>
          </a:blip>
          <a:srcRect t="32886" b="32886"/>
          <a:stretch>
            <a:fillRect/>
          </a:stretch>
        </p:blipFill>
        <p:spPr>
          <a:xfrm>
            <a:off x="0" y="3252682"/>
            <a:ext cx="9144000" cy="1924567"/>
          </a:xfrm>
          <a:prstGeom prst="rect">
            <a:avLst/>
          </a:prstGeom>
        </p:spPr>
      </p:pic>
      <p:sp>
        <p:nvSpPr>
          <p:cNvPr id="10" name="TextBox 9">
            <a:extLst>
              <a:ext uri="{FF2B5EF4-FFF2-40B4-BE49-F238E27FC236}">
                <a16:creationId xmlns:a16="http://schemas.microsoft.com/office/drawing/2014/main" id="{F911437A-68FB-D54A-E7BC-E0143603404A}"/>
              </a:ext>
            </a:extLst>
          </p:cNvPr>
          <p:cNvSpPr txBox="1"/>
          <p:nvPr/>
        </p:nvSpPr>
        <p:spPr>
          <a:xfrm>
            <a:off x="415636" y="266814"/>
            <a:ext cx="6322423" cy="1323439"/>
          </a:xfrm>
          <a:prstGeom prst="rect">
            <a:avLst/>
          </a:prstGeom>
          <a:noFill/>
        </p:spPr>
        <p:txBody>
          <a:bodyPr wrap="square" rtlCol="0">
            <a:spAutoFit/>
          </a:bodyPr>
          <a:lstStyle/>
          <a:p>
            <a:r>
              <a:rPr lang="en-US" sz="4000" dirty="0">
                <a:solidFill>
                  <a:schemeClr val="tx2"/>
                </a:solidFill>
                <a:latin typeface="Roboto Black" panose="02000000000000000000" pitchFamily="2" charset="0"/>
                <a:ea typeface="Roboto Black" panose="02000000000000000000" pitchFamily="2" charset="0"/>
              </a:rPr>
              <a:t>TRANSLATION, CODING AND MAPPING</a:t>
            </a:r>
          </a:p>
        </p:txBody>
      </p:sp>
      <p:sp>
        <p:nvSpPr>
          <p:cNvPr id="13" name="TextBox 12">
            <a:extLst>
              <a:ext uri="{FF2B5EF4-FFF2-40B4-BE49-F238E27FC236}">
                <a16:creationId xmlns:a16="http://schemas.microsoft.com/office/drawing/2014/main" id="{585FEBF7-A4A3-9563-3578-E06C96CF020C}"/>
              </a:ext>
            </a:extLst>
          </p:cNvPr>
          <p:cNvSpPr txBox="1"/>
          <p:nvPr/>
        </p:nvSpPr>
        <p:spPr>
          <a:xfrm>
            <a:off x="415636" y="1850433"/>
            <a:ext cx="4572000" cy="1232197"/>
          </a:xfrm>
          <a:prstGeom prst="rect">
            <a:avLst/>
          </a:prstGeom>
          <a:noFill/>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Translation is the connection point between humans and computers through the process of perception and action. The effectiveness of the translation process will depend on the relationship between input (Perceptual) and output (Motor).</a:t>
            </a:r>
          </a:p>
        </p:txBody>
      </p:sp>
      <p:sp>
        <p:nvSpPr>
          <p:cNvPr id="15" name="TextBox 14">
            <a:extLst>
              <a:ext uri="{FF2B5EF4-FFF2-40B4-BE49-F238E27FC236}">
                <a16:creationId xmlns:a16="http://schemas.microsoft.com/office/drawing/2014/main" id="{711FC785-C691-086A-82A9-3C4962A0E965}"/>
              </a:ext>
            </a:extLst>
          </p:cNvPr>
          <p:cNvSpPr txBox="1"/>
          <p:nvPr/>
        </p:nvSpPr>
        <p:spPr>
          <a:xfrm>
            <a:off x="4003963" y="1857033"/>
            <a:ext cx="4572000" cy="400110"/>
          </a:xfrm>
          <a:prstGeom prst="rect">
            <a:avLst/>
          </a:prstGeom>
          <a:noFill/>
        </p:spPr>
        <p:txBody>
          <a:bodyPr wrap="square">
            <a:spAutoFit/>
          </a:bodyPr>
          <a:lstStyle/>
          <a:p>
            <a:pPr algn="ctr"/>
            <a:r>
              <a:rPr lang="en-US" sz="2000" dirty="0">
                <a:solidFill>
                  <a:schemeClr val="tx2"/>
                </a:solidFill>
                <a:latin typeface="Roboto Black" panose="02000000000000000000" pitchFamily="2" charset="0"/>
                <a:ea typeface="Roboto Black" panose="02000000000000000000" pitchFamily="2" charset="0"/>
              </a:rPr>
              <a:t>TRANSLATION</a:t>
            </a:r>
          </a:p>
        </p:txBody>
      </p:sp>
      <p:cxnSp>
        <p:nvCxnSpPr>
          <p:cNvPr id="16" name="Google Shape;267;p48">
            <a:extLst>
              <a:ext uri="{FF2B5EF4-FFF2-40B4-BE49-F238E27FC236}">
                <a16:creationId xmlns:a16="http://schemas.microsoft.com/office/drawing/2014/main" id="{4F535DA6-8AAF-011B-4C71-62D5FB665A13}"/>
              </a:ext>
            </a:extLst>
          </p:cNvPr>
          <p:cNvCxnSpPr>
            <a:cxnSpLocks/>
          </p:cNvCxnSpPr>
          <p:nvPr/>
        </p:nvCxnSpPr>
        <p:spPr>
          <a:xfrm>
            <a:off x="5190514" y="1745673"/>
            <a:ext cx="0" cy="141629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10" name="TextBox 9">
            <a:extLst>
              <a:ext uri="{FF2B5EF4-FFF2-40B4-BE49-F238E27FC236}">
                <a16:creationId xmlns:a16="http://schemas.microsoft.com/office/drawing/2014/main" id="{F911437A-68FB-D54A-E7BC-E0143603404A}"/>
              </a:ext>
            </a:extLst>
          </p:cNvPr>
          <p:cNvSpPr txBox="1"/>
          <p:nvPr/>
        </p:nvSpPr>
        <p:spPr>
          <a:xfrm>
            <a:off x="2701636" y="179130"/>
            <a:ext cx="6322423" cy="1323439"/>
          </a:xfrm>
          <a:prstGeom prst="rect">
            <a:avLst/>
          </a:prstGeom>
          <a:noFill/>
        </p:spPr>
        <p:txBody>
          <a:bodyPr wrap="square" rtlCol="0">
            <a:spAutoFit/>
          </a:bodyPr>
          <a:lstStyle/>
          <a:p>
            <a:pPr algn="r"/>
            <a:r>
              <a:rPr lang="en-US" sz="4000" dirty="0">
                <a:solidFill>
                  <a:schemeClr val="tx2"/>
                </a:solidFill>
                <a:latin typeface="Roboto Black" panose="02000000000000000000" pitchFamily="2" charset="0"/>
                <a:ea typeface="Roboto Black" panose="02000000000000000000" pitchFamily="2" charset="0"/>
              </a:rPr>
              <a:t>TRANSLATION, CODING AND MAPPING</a:t>
            </a:r>
          </a:p>
        </p:txBody>
      </p:sp>
      <p:sp>
        <p:nvSpPr>
          <p:cNvPr id="13" name="TextBox 12">
            <a:extLst>
              <a:ext uri="{FF2B5EF4-FFF2-40B4-BE49-F238E27FC236}">
                <a16:creationId xmlns:a16="http://schemas.microsoft.com/office/drawing/2014/main" id="{585FEBF7-A4A3-9563-3578-E06C96CF020C}"/>
              </a:ext>
            </a:extLst>
          </p:cNvPr>
          <p:cNvSpPr txBox="1"/>
          <p:nvPr/>
        </p:nvSpPr>
        <p:spPr>
          <a:xfrm>
            <a:off x="4452059" y="1745673"/>
            <a:ext cx="4572000" cy="1232197"/>
          </a:xfrm>
          <a:prstGeom prst="rect">
            <a:avLst/>
          </a:prstGeom>
          <a:noFill/>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In cryptography - a branch of mathematics applied to information technology, encryption is a method to turn information (movies, documents, images...) from normal format to impossible information. understandable without means of decoding.</a:t>
            </a:r>
          </a:p>
        </p:txBody>
      </p:sp>
      <p:sp>
        <p:nvSpPr>
          <p:cNvPr id="15" name="TextBox 14">
            <a:extLst>
              <a:ext uri="{FF2B5EF4-FFF2-40B4-BE49-F238E27FC236}">
                <a16:creationId xmlns:a16="http://schemas.microsoft.com/office/drawing/2014/main" id="{711FC785-C691-086A-82A9-3C4962A0E965}"/>
              </a:ext>
            </a:extLst>
          </p:cNvPr>
          <p:cNvSpPr txBox="1"/>
          <p:nvPr/>
        </p:nvSpPr>
        <p:spPr>
          <a:xfrm>
            <a:off x="1420090" y="2591303"/>
            <a:ext cx="4572000" cy="400110"/>
          </a:xfrm>
          <a:prstGeom prst="rect">
            <a:avLst/>
          </a:prstGeom>
          <a:noFill/>
        </p:spPr>
        <p:txBody>
          <a:bodyPr wrap="square">
            <a:spAutoFit/>
          </a:bodyPr>
          <a:lstStyle/>
          <a:p>
            <a:pPr algn="ctr"/>
            <a:r>
              <a:rPr lang="en-US" sz="2000" dirty="0">
                <a:solidFill>
                  <a:schemeClr val="tx2"/>
                </a:solidFill>
                <a:latin typeface="Roboto Black" panose="02000000000000000000" pitchFamily="2" charset="0"/>
                <a:ea typeface="Roboto Black" panose="02000000000000000000" pitchFamily="2" charset="0"/>
              </a:rPr>
              <a:t>CODING</a:t>
            </a:r>
          </a:p>
        </p:txBody>
      </p:sp>
      <p:cxnSp>
        <p:nvCxnSpPr>
          <p:cNvPr id="16" name="Google Shape;267;p48">
            <a:extLst>
              <a:ext uri="{FF2B5EF4-FFF2-40B4-BE49-F238E27FC236}">
                <a16:creationId xmlns:a16="http://schemas.microsoft.com/office/drawing/2014/main" id="{4F535DA6-8AAF-011B-4C71-62D5FB665A13}"/>
              </a:ext>
            </a:extLst>
          </p:cNvPr>
          <p:cNvCxnSpPr>
            <a:cxnSpLocks/>
          </p:cNvCxnSpPr>
          <p:nvPr/>
        </p:nvCxnSpPr>
        <p:spPr>
          <a:xfrm>
            <a:off x="4393877" y="1653624"/>
            <a:ext cx="0" cy="141629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Placeholder 4">
            <a:extLst>
              <a:ext uri="{FF2B5EF4-FFF2-40B4-BE49-F238E27FC236}">
                <a16:creationId xmlns:a16="http://schemas.microsoft.com/office/drawing/2014/main" id="{378E6672-153F-1AB5-EDA6-28FEBBD0F609}"/>
              </a:ext>
            </a:extLst>
          </p:cNvPr>
          <p:cNvPicPr>
            <a:picLocks noChangeAspect="1"/>
          </p:cNvPicPr>
          <p:nvPr/>
        </p:nvPicPr>
        <p:blipFill>
          <a:blip r:embed="rId3">
            <a:extLst>
              <a:ext uri="{28A0092B-C50C-407E-A947-70E740481C1C}">
                <a14:useLocalDpi xmlns:a14="http://schemas.microsoft.com/office/drawing/2010/main" val="0"/>
              </a:ext>
            </a:extLst>
          </a:blip>
          <a:srcRect t="28790" b="28790"/>
          <a:stretch/>
        </p:blipFill>
        <p:spPr>
          <a:xfrm>
            <a:off x="0" y="3220972"/>
            <a:ext cx="9143998" cy="1922528"/>
          </a:xfrm>
          <a:prstGeom prst="rect">
            <a:avLst/>
          </a:prstGeom>
        </p:spPr>
      </p:pic>
    </p:spTree>
    <p:extLst>
      <p:ext uri="{BB962C8B-B14F-4D97-AF65-F5344CB8AC3E}">
        <p14:creationId xmlns:p14="http://schemas.microsoft.com/office/powerpoint/2010/main" val="2296015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4" name="TextBox 3">
            <a:extLst>
              <a:ext uri="{FF2B5EF4-FFF2-40B4-BE49-F238E27FC236}">
                <a16:creationId xmlns:a16="http://schemas.microsoft.com/office/drawing/2014/main" id="{7C4D822B-D271-7D35-669B-A1D603B4474B}"/>
              </a:ext>
            </a:extLst>
          </p:cNvPr>
          <p:cNvSpPr txBox="1"/>
          <p:nvPr/>
        </p:nvSpPr>
        <p:spPr>
          <a:xfrm>
            <a:off x="193963" y="128491"/>
            <a:ext cx="6322423" cy="1323439"/>
          </a:xfrm>
          <a:prstGeom prst="rect">
            <a:avLst/>
          </a:prstGeom>
          <a:noFill/>
        </p:spPr>
        <p:txBody>
          <a:bodyPr wrap="square" rtlCol="0">
            <a:spAutoFit/>
          </a:bodyPr>
          <a:lstStyle/>
          <a:p>
            <a:r>
              <a:rPr lang="en-US" sz="4000" dirty="0">
                <a:solidFill>
                  <a:schemeClr val="tx2"/>
                </a:solidFill>
                <a:latin typeface="Roboto Black" panose="02000000000000000000" pitchFamily="2" charset="0"/>
                <a:ea typeface="Roboto Black" panose="02000000000000000000" pitchFamily="2" charset="0"/>
              </a:rPr>
              <a:t>TRANSLATION, CODING AND MAPPING</a:t>
            </a:r>
          </a:p>
        </p:txBody>
      </p:sp>
      <p:sp>
        <p:nvSpPr>
          <p:cNvPr id="5" name="TextBox 4">
            <a:extLst>
              <a:ext uri="{FF2B5EF4-FFF2-40B4-BE49-F238E27FC236}">
                <a16:creationId xmlns:a16="http://schemas.microsoft.com/office/drawing/2014/main" id="{E9BCA019-CB6D-23B9-AF39-DEA630AC1CFC}"/>
              </a:ext>
            </a:extLst>
          </p:cNvPr>
          <p:cNvSpPr txBox="1"/>
          <p:nvPr/>
        </p:nvSpPr>
        <p:spPr>
          <a:xfrm>
            <a:off x="235526" y="1456060"/>
            <a:ext cx="4572000" cy="1001684"/>
          </a:xfrm>
          <a:prstGeom prst="rect">
            <a:avLst/>
          </a:prstGeom>
          <a:noFill/>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After completing the above two processes, Mapping is the process of linking the two components above and displaying the results on the computer screen (output) for users to view and edit the results.</a:t>
            </a:r>
          </a:p>
        </p:txBody>
      </p:sp>
      <p:sp>
        <p:nvSpPr>
          <p:cNvPr id="6" name="TextBox 5">
            <a:extLst>
              <a:ext uri="{FF2B5EF4-FFF2-40B4-BE49-F238E27FC236}">
                <a16:creationId xmlns:a16="http://schemas.microsoft.com/office/drawing/2014/main" id="{24C35198-404E-5990-79CE-F215DE0E3A6E}"/>
              </a:ext>
            </a:extLst>
          </p:cNvPr>
          <p:cNvSpPr txBox="1"/>
          <p:nvPr/>
        </p:nvSpPr>
        <p:spPr>
          <a:xfrm>
            <a:off x="3355174" y="1444898"/>
            <a:ext cx="4572000" cy="400110"/>
          </a:xfrm>
          <a:prstGeom prst="rect">
            <a:avLst/>
          </a:prstGeom>
          <a:noFill/>
        </p:spPr>
        <p:txBody>
          <a:bodyPr wrap="square">
            <a:spAutoFit/>
          </a:bodyPr>
          <a:lstStyle/>
          <a:p>
            <a:pPr algn="ctr"/>
            <a:r>
              <a:rPr lang="en-US" sz="2000" dirty="0">
                <a:solidFill>
                  <a:schemeClr val="tx2"/>
                </a:solidFill>
                <a:latin typeface="Roboto Black" panose="02000000000000000000" pitchFamily="2" charset="0"/>
                <a:ea typeface="Roboto Black" panose="02000000000000000000" pitchFamily="2" charset="0"/>
              </a:rPr>
              <a:t>Mapping</a:t>
            </a:r>
          </a:p>
        </p:txBody>
      </p:sp>
      <p:cxnSp>
        <p:nvCxnSpPr>
          <p:cNvPr id="7" name="Google Shape;267;p48">
            <a:extLst>
              <a:ext uri="{FF2B5EF4-FFF2-40B4-BE49-F238E27FC236}">
                <a16:creationId xmlns:a16="http://schemas.microsoft.com/office/drawing/2014/main" id="{E21AD5EA-DF35-2E0C-440B-D2560213E790}"/>
              </a:ext>
            </a:extLst>
          </p:cNvPr>
          <p:cNvCxnSpPr>
            <a:cxnSpLocks/>
          </p:cNvCxnSpPr>
          <p:nvPr/>
        </p:nvCxnSpPr>
        <p:spPr>
          <a:xfrm>
            <a:off x="4899567" y="1375065"/>
            <a:ext cx="0" cy="141629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Placeholder 4">
            <a:extLst>
              <a:ext uri="{FF2B5EF4-FFF2-40B4-BE49-F238E27FC236}">
                <a16:creationId xmlns:a16="http://schemas.microsoft.com/office/drawing/2014/main" id="{F9AA193D-0509-CAC8-FE16-6356FF4D1EF4}"/>
              </a:ext>
            </a:extLst>
          </p:cNvPr>
          <p:cNvPicPr>
            <a:picLocks noChangeAspect="1"/>
          </p:cNvPicPr>
          <p:nvPr/>
        </p:nvPicPr>
        <p:blipFill>
          <a:blip r:embed="rId3">
            <a:extLst>
              <a:ext uri="{28A0092B-C50C-407E-A947-70E740481C1C}">
                <a14:useLocalDpi xmlns:a14="http://schemas.microsoft.com/office/drawing/2010/main" val="0"/>
              </a:ext>
            </a:extLst>
          </a:blip>
          <a:srcRect t="32776" b="32776"/>
          <a:stretch/>
        </p:blipFill>
        <p:spPr>
          <a:xfrm>
            <a:off x="1" y="3220972"/>
            <a:ext cx="9144000" cy="192209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1755300" y="2510484"/>
            <a:ext cx="5633400" cy="598800"/>
          </a:xfrm>
          <a:prstGeom prst="rect">
            <a:avLst/>
          </a:prstGeom>
        </p:spPr>
        <p:txBody>
          <a:bodyPr spcFirstLastPara="1" wrap="square" lIns="91425" tIns="91425" rIns="91425" bIns="91425" anchor="b" anchorCtr="0">
            <a:noAutofit/>
          </a:bodyPr>
          <a:lstStyle/>
          <a:p>
            <a:pPr algn="ctr"/>
            <a:r>
              <a:rPr lang="en-US" sz="2400" dirty="0">
                <a:solidFill>
                  <a:schemeClr val="tx2"/>
                </a:solidFill>
                <a:latin typeface="Roboto Black" panose="02000000000000000000" pitchFamily="2" charset="0"/>
                <a:ea typeface="Roboto Black" panose="02000000000000000000" pitchFamily="2" charset="0"/>
              </a:rPr>
              <a:t>PERCEPTUAL-MOTOR INTERACTION: ATTENTION AND PERFORMANCE</a:t>
            </a:r>
          </a:p>
        </p:txBody>
      </p:sp>
      <p:cxnSp>
        <p:nvCxnSpPr>
          <p:cNvPr id="2154" name="Google Shape;2154;p67"/>
          <p:cNvCxnSpPr/>
          <p:nvPr/>
        </p:nvCxnSpPr>
        <p:spPr>
          <a:xfrm>
            <a:off x="3190500" y="32032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5953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2919701" y="510565"/>
            <a:ext cx="4702200" cy="941400"/>
          </a:xfrm>
          <a:prstGeom prst="rect">
            <a:avLst/>
          </a:prstGeom>
        </p:spPr>
        <p:txBody>
          <a:bodyPr spcFirstLastPara="1" wrap="square" lIns="91425" tIns="91425" rIns="91425" bIns="91425" anchor="t" anchorCtr="0">
            <a:noAutofit/>
          </a:bodyPr>
          <a:lstStyle/>
          <a:p>
            <a:r>
              <a:rPr lang="en-US" sz="2400" dirty="0">
                <a:solidFill>
                  <a:schemeClr val="tx2"/>
                </a:solidFill>
                <a:latin typeface="Roboto Black" panose="02000000000000000000" pitchFamily="2" charset="0"/>
                <a:ea typeface="Roboto Black" panose="02000000000000000000" pitchFamily="2" charset="0"/>
              </a:rPr>
              <a:t>ATTENTION</a:t>
            </a:r>
          </a:p>
        </p:txBody>
      </p:sp>
      <p:cxnSp>
        <p:nvCxnSpPr>
          <p:cNvPr id="366" name="Google Shape;366;p52"/>
          <p:cNvCxnSpPr>
            <a:cxnSpLocks/>
          </p:cNvCxnSpPr>
          <p:nvPr/>
        </p:nvCxnSpPr>
        <p:spPr>
          <a:xfrm>
            <a:off x="2992448" y="386313"/>
            <a:ext cx="2790727" cy="854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Rectangle 1">
            <a:extLst>
              <a:ext uri="{FF2B5EF4-FFF2-40B4-BE49-F238E27FC236}">
                <a16:creationId xmlns:a16="http://schemas.microsoft.com/office/drawing/2014/main" id="{51737864-0B9C-B6FD-91AC-C1B1FABEBBD6}"/>
              </a:ext>
            </a:extLst>
          </p:cNvPr>
          <p:cNvSpPr/>
          <p:nvPr/>
        </p:nvSpPr>
        <p:spPr>
          <a:xfrm>
            <a:off x="2919701" y="1274082"/>
            <a:ext cx="5850228" cy="1232197"/>
          </a:xfrm>
          <a:prstGeom prst="rect">
            <a:avLst/>
          </a:prstGeom>
        </p:spPr>
        <p:txBody>
          <a:bodyPr wrap="square">
            <a:spAutoFit/>
          </a:bodyPr>
          <a:lstStyle/>
          <a:p>
            <a:pPr algn="just">
              <a:lnSpc>
                <a:spcPct val="107000"/>
              </a:lnSpc>
              <a:spcAft>
                <a:spcPts val="800"/>
              </a:spcAft>
            </a:pP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Attention is the collection of processes that allow us to dedicate our limited information processing capacity to the purposeful (cognitive) manipulation of a subset of available information. Stated another way, attention is the process through which information enters into working memory and achieves the level of consciousness. </a:t>
            </a:r>
          </a:p>
        </p:txBody>
      </p:sp>
      <p:pic>
        <p:nvPicPr>
          <p:cNvPr id="3" name="Picture Placeholder 4" descr="A picture containing loudspeaker&#10;&#10;Description automatically generated">
            <a:extLst>
              <a:ext uri="{FF2B5EF4-FFF2-40B4-BE49-F238E27FC236}">
                <a16:creationId xmlns:a16="http://schemas.microsoft.com/office/drawing/2014/main" id="{66FA81B1-34A1-C8B6-D6AC-98285F149870}"/>
              </a:ext>
            </a:extLst>
          </p:cNvPr>
          <p:cNvPicPr>
            <a:picLocks noChangeAspect="1"/>
          </p:cNvPicPr>
          <p:nvPr/>
        </p:nvPicPr>
        <p:blipFill>
          <a:blip r:embed="rId3">
            <a:extLst>
              <a:ext uri="{28A0092B-C50C-407E-A947-70E740481C1C}">
                <a14:useLocalDpi xmlns:a14="http://schemas.microsoft.com/office/drawing/2010/main" val="0"/>
              </a:ext>
            </a:extLst>
          </a:blip>
          <a:srcRect l="15749" r="15749"/>
          <a:stretch>
            <a:fillRect/>
          </a:stretch>
        </p:blipFill>
        <p:spPr>
          <a:xfrm>
            <a:off x="270478" y="727109"/>
            <a:ext cx="2721970" cy="2649024"/>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3329045" y="3750465"/>
            <a:ext cx="5633400" cy="598800"/>
          </a:xfrm>
          <a:prstGeom prst="rect">
            <a:avLst/>
          </a:prstGeom>
        </p:spPr>
        <p:txBody>
          <a:bodyPr spcFirstLastPara="1" wrap="square" lIns="91425" tIns="91425" rIns="91425" bIns="91425" anchor="b" anchorCtr="0">
            <a:noAutofit/>
          </a:bodyPr>
          <a:lstStyle/>
          <a:p>
            <a:r>
              <a:rPr lang="en-US" sz="2400" dirty="0">
                <a:solidFill>
                  <a:schemeClr val="tx2"/>
                </a:solidFill>
                <a:latin typeface="Roboto Black" panose="02000000000000000000" pitchFamily="2" charset="0"/>
                <a:ea typeface="Roboto Black" panose="02000000000000000000" pitchFamily="2" charset="0"/>
              </a:rPr>
              <a:t>THREE INPORTANT CHARACTERISTICS OF ATTENTION</a:t>
            </a:r>
          </a:p>
        </p:txBody>
      </p:sp>
      <p:cxnSp>
        <p:nvCxnSpPr>
          <p:cNvPr id="2154" name="Google Shape;2154;p67"/>
          <p:cNvCxnSpPr>
            <a:cxnSpLocks/>
          </p:cNvCxnSpPr>
          <p:nvPr/>
        </p:nvCxnSpPr>
        <p:spPr>
          <a:xfrm>
            <a:off x="4764245" y="3404188"/>
            <a:ext cx="272413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Placeholder 4" descr="A picture containing wall, person&#10;&#10;Description automatically generated">
            <a:extLst>
              <a:ext uri="{FF2B5EF4-FFF2-40B4-BE49-F238E27FC236}">
                <a16:creationId xmlns:a16="http://schemas.microsoft.com/office/drawing/2014/main" id="{621BC21E-F421-8A35-DB89-B3049D80BE61}"/>
              </a:ext>
            </a:extLst>
          </p:cNvPr>
          <p:cNvPicPr>
            <a:picLocks noChangeAspect="1"/>
          </p:cNvPicPr>
          <p:nvPr/>
        </p:nvPicPr>
        <p:blipFill>
          <a:blip r:embed="rId3">
            <a:extLst>
              <a:ext uri="{28A0092B-C50C-407E-A947-70E740481C1C}">
                <a14:useLocalDpi xmlns:a14="http://schemas.microsoft.com/office/drawing/2010/main" val="0"/>
              </a:ext>
            </a:extLst>
          </a:blip>
          <a:srcRect t="4293" b="4293"/>
          <a:stretch>
            <a:fillRect/>
          </a:stretch>
        </p:blipFill>
        <p:spPr>
          <a:xfrm>
            <a:off x="55418" y="1987561"/>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259501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5" name="TextBox 4">
            <a:extLst>
              <a:ext uri="{FF2B5EF4-FFF2-40B4-BE49-F238E27FC236}">
                <a16:creationId xmlns:a16="http://schemas.microsoft.com/office/drawing/2014/main" id="{9FC9B642-81DC-3DF6-C403-7675EA305032}"/>
              </a:ext>
            </a:extLst>
          </p:cNvPr>
          <p:cNvSpPr txBox="1"/>
          <p:nvPr/>
        </p:nvSpPr>
        <p:spPr>
          <a:xfrm>
            <a:off x="641992" y="234238"/>
            <a:ext cx="3829996" cy="1015663"/>
          </a:xfrm>
          <a:prstGeom prst="rect">
            <a:avLst/>
          </a:prstGeom>
          <a:noFill/>
        </p:spPr>
        <p:txBody>
          <a:bodyPr wrap="square" rtlCol="0">
            <a:spAutoFit/>
          </a:bodyPr>
          <a:lstStyle/>
          <a:p>
            <a:r>
              <a:rPr lang="en-US" sz="3000" dirty="0">
                <a:solidFill>
                  <a:schemeClr val="tx2"/>
                </a:solidFill>
                <a:latin typeface="Roboto Black" panose="02000000000000000000" pitchFamily="2" charset="0"/>
                <a:ea typeface="Roboto Black" panose="02000000000000000000" pitchFamily="2" charset="0"/>
              </a:rPr>
              <a:t>CHARACTERISTICS OF ATTENTION</a:t>
            </a:r>
          </a:p>
        </p:txBody>
      </p:sp>
      <p:sp>
        <p:nvSpPr>
          <p:cNvPr id="6" name="Rectangle 5">
            <a:extLst>
              <a:ext uri="{FF2B5EF4-FFF2-40B4-BE49-F238E27FC236}">
                <a16:creationId xmlns:a16="http://schemas.microsoft.com/office/drawing/2014/main" id="{C03DEC02-21C5-B39B-0BBB-C40BAE975AE2}"/>
              </a:ext>
            </a:extLst>
          </p:cNvPr>
          <p:cNvSpPr/>
          <p:nvPr/>
        </p:nvSpPr>
        <p:spPr>
          <a:xfrm>
            <a:off x="1574165" y="1734654"/>
            <a:ext cx="4818763" cy="540661"/>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Attention is selective and allows only a specific subset of information to enter the limited processing system.</a:t>
            </a:r>
          </a:p>
        </p:txBody>
      </p:sp>
      <p:pic>
        <p:nvPicPr>
          <p:cNvPr id="7" name="Graphic 6" descr="Books on Shelf">
            <a:extLst>
              <a:ext uri="{FF2B5EF4-FFF2-40B4-BE49-F238E27FC236}">
                <a16:creationId xmlns:a16="http://schemas.microsoft.com/office/drawing/2014/main" id="{38BA680A-CCCB-D23D-40B9-D339E112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1992" y="1574965"/>
            <a:ext cx="860041" cy="860041"/>
          </a:xfrm>
          <a:prstGeom prst="rect">
            <a:avLst/>
          </a:prstGeom>
        </p:spPr>
      </p:pic>
      <p:pic>
        <p:nvPicPr>
          <p:cNvPr id="8" name="Graphic 7" descr="Gears">
            <a:extLst>
              <a:ext uri="{FF2B5EF4-FFF2-40B4-BE49-F238E27FC236}">
                <a16:creationId xmlns:a16="http://schemas.microsoft.com/office/drawing/2014/main" id="{6892BFBE-BE54-A8A6-D151-D6F07AA730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14123" y="3402960"/>
            <a:ext cx="860041" cy="860041"/>
          </a:xfrm>
          <a:prstGeom prst="rect">
            <a:avLst/>
          </a:prstGeom>
        </p:spPr>
      </p:pic>
      <p:pic>
        <p:nvPicPr>
          <p:cNvPr id="9" name="Graphic 8" descr="Money">
            <a:extLst>
              <a:ext uri="{FF2B5EF4-FFF2-40B4-BE49-F238E27FC236}">
                <a16:creationId xmlns:a16="http://schemas.microsoft.com/office/drawing/2014/main" id="{D320198D-6024-9313-E16E-CC0D9718AB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14123" y="2512225"/>
            <a:ext cx="860041" cy="860041"/>
          </a:xfrm>
          <a:prstGeom prst="rect">
            <a:avLst/>
          </a:prstGeom>
        </p:spPr>
      </p:pic>
      <p:sp>
        <p:nvSpPr>
          <p:cNvPr id="10" name="Rectangle 9">
            <a:extLst>
              <a:ext uri="{FF2B5EF4-FFF2-40B4-BE49-F238E27FC236}">
                <a16:creationId xmlns:a16="http://schemas.microsoft.com/office/drawing/2014/main" id="{4FB6F38F-2C6F-A536-E6E7-9AEF6CA526C5}"/>
              </a:ext>
            </a:extLst>
          </p:cNvPr>
          <p:cNvSpPr/>
          <p:nvPr/>
        </p:nvSpPr>
        <p:spPr>
          <a:xfrm>
            <a:off x="1574164" y="2671916"/>
            <a:ext cx="4818763" cy="540661"/>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focus of attention can be shifted from one source of information to another</a:t>
            </a:r>
          </a:p>
        </p:txBody>
      </p:sp>
      <p:sp>
        <p:nvSpPr>
          <p:cNvPr id="11" name="Rectangle 10">
            <a:extLst>
              <a:ext uri="{FF2B5EF4-FFF2-40B4-BE49-F238E27FC236}">
                <a16:creationId xmlns:a16="http://schemas.microsoft.com/office/drawing/2014/main" id="{762F8FDE-3CC7-068C-CAD1-9780BEE9BCC9}"/>
              </a:ext>
            </a:extLst>
          </p:cNvPr>
          <p:cNvSpPr/>
          <p:nvPr/>
        </p:nvSpPr>
        <p:spPr>
          <a:xfrm>
            <a:off x="1574164" y="3449485"/>
            <a:ext cx="4818763" cy="766993"/>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Attention can be divided such that, within certain limitations, one may selectively attend to more that one source of information at a 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3309613" y="3325090"/>
            <a:ext cx="5633400" cy="598800"/>
          </a:xfrm>
          <a:prstGeom prst="rect">
            <a:avLst/>
          </a:prstGeom>
        </p:spPr>
        <p:txBody>
          <a:bodyPr spcFirstLastPara="1" wrap="square" lIns="91425" tIns="91425" rIns="91425" bIns="91425" anchor="b" anchorCtr="0">
            <a:noAutofit/>
          </a:bodyPr>
          <a:lstStyle/>
          <a:p>
            <a:pPr algn="ctr"/>
            <a:r>
              <a:rPr lang="en-US" sz="2400" dirty="0">
                <a:solidFill>
                  <a:schemeClr val="tx2"/>
                </a:solidFill>
                <a:latin typeface="Roboto Black" panose="02000000000000000000" pitchFamily="2" charset="0"/>
                <a:ea typeface="Roboto Black" panose="02000000000000000000" pitchFamily="2" charset="0"/>
              </a:rPr>
              <a:t>“COCKTAIL PARTY”</a:t>
            </a:r>
          </a:p>
        </p:txBody>
      </p:sp>
      <p:cxnSp>
        <p:nvCxnSpPr>
          <p:cNvPr id="2154" name="Google Shape;2154;p67"/>
          <p:cNvCxnSpPr>
            <a:cxnSpLocks/>
          </p:cNvCxnSpPr>
          <p:nvPr/>
        </p:nvCxnSpPr>
        <p:spPr>
          <a:xfrm>
            <a:off x="4764245" y="3404188"/>
            <a:ext cx="272413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Placeholder 4">
            <a:extLst>
              <a:ext uri="{FF2B5EF4-FFF2-40B4-BE49-F238E27FC236}">
                <a16:creationId xmlns:a16="http://schemas.microsoft.com/office/drawing/2014/main" id="{B5CBD4CD-A7C3-665F-4B48-B6E809CB75D2}"/>
              </a:ext>
            </a:extLst>
          </p:cNvPr>
          <p:cNvPicPr>
            <a:picLocks noChangeAspect="1"/>
          </p:cNvPicPr>
          <p:nvPr/>
        </p:nvPicPr>
        <p:blipFill>
          <a:blip r:embed="rId3">
            <a:extLst>
              <a:ext uri="{28A0092B-C50C-407E-A947-70E740481C1C}">
                <a14:useLocalDpi xmlns:a14="http://schemas.microsoft.com/office/drawing/2010/main" val="0"/>
              </a:ext>
            </a:extLst>
          </a:blip>
          <a:srcRect t="17514" b="17514"/>
          <a:stretch/>
        </p:blipFill>
        <p:spPr>
          <a:xfrm>
            <a:off x="50655" y="1936172"/>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316892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129087" y="1491518"/>
            <a:ext cx="4422658" cy="644700"/>
          </a:xfrm>
          <a:prstGeom prst="rect">
            <a:avLst/>
          </a:prstGeom>
        </p:spPr>
        <p:txBody>
          <a:bodyPr spcFirstLastPara="1" wrap="square" lIns="91425" tIns="91425" rIns="91425" bIns="91425" anchor="b" anchorCtr="0">
            <a:noAutofit/>
          </a:bodyPr>
          <a:lstStyle/>
          <a:p>
            <a:pPr algn="ctr"/>
            <a:r>
              <a:rPr lang="en-US" sz="4000" dirty="0">
                <a:solidFill>
                  <a:schemeClr val="bg1"/>
                </a:solidFill>
                <a:latin typeface="Roboto Black" panose="02000000000000000000" pitchFamily="2" charset="0"/>
                <a:ea typeface="Roboto Black" panose="02000000000000000000" pitchFamily="2" charset="0"/>
              </a:rPr>
              <a:t>TODAY’S TOPIC</a:t>
            </a:r>
          </a:p>
        </p:txBody>
      </p:sp>
      <p:sp>
        <p:nvSpPr>
          <p:cNvPr id="3" name="Rectangle 2">
            <a:extLst>
              <a:ext uri="{FF2B5EF4-FFF2-40B4-BE49-F238E27FC236}">
                <a16:creationId xmlns:a16="http://schemas.microsoft.com/office/drawing/2014/main" id="{69D658E7-BE3C-ECAF-F87C-72F4AB9B3FCE}"/>
              </a:ext>
            </a:extLst>
          </p:cNvPr>
          <p:cNvSpPr/>
          <p:nvPr/>
        </p:nvSpPr>
        <p:spPr>
          <a:xfrm>
            <a:off x="3884740" y="2213103"/>
            <a:ext cx="4940656" cy="860877"/>
          </a:xfrm>
          <a:prstGeom prst="rect">
            <a:avLst/>
          </a:prstGeom>
        </p:spPr>
        <p:txBody>
          <a:bodyPr wrap="square">
            <a:spAutoFit/>
          </a:bodyPr>
          <a:lstStyle/>
          <a:p>
            <a:pPr algn="ctr">
              <a:lnSpc>
                <a:spcPct val="107000"/>
              </a:lnSpc>
              <a:spcAft>
                <a:spcPts val="800"/>
              </a:spcAft>
            </a:pPr>
            <a:r>
              <a:rPr lang="en-US" sz="2400" dirty="0">
                <a:solidFill>
                  <a:schemeClr val="accent1"/>
                </a:solidFill>
                <a:latin typeface="Roboto Light" panose="02000000000000000000" pitchFamily="2" charset="0"/>
                <a:ea typeface="Roboto Light" panose="02000000000000000000" pitchFamily="2" charset="0"/>
                <a:cs typeface="Times New Roman" panose="02020603050405020304" pitchFamily="18" charset="0"/>
              </a:rPr>
              <a:t>Perceptual-Motor Interaction: Some Implications for HCI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5" name="Picture 4">
            <a:extLst>
              <a:ext uri="{FF2B5EF4-FFF2-40B4-BE49-F238E27FC236}">
                <a16:creationId xmlns:a16="http://schemas.microsoft.com/office/drawing/2014/main" id="{ECB92924-78B2-5B51-28C5-AEFB38A15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0858"/>
            <a:ext cx="4381440" cy="4348834"/>
          </a:xfrm>
          <a:prstGeom prst="rect">
            <a:avLst/>
          </a:prstGeom>
        </p:spPr>
      </p:pic>
      <p:sp>
        <p:nvSpPr>
          <p:cNvPr id="6" name="TextBox 5">
            <a:extLst>
              <a:ext uri="{FF2B5EF4-FFF2-40B4-BE49-F238E27FC236}">
                <a16:creationId xmlns:a16="http://schemas.microsoft.com/office/drawing/2014/main" id="{B805AC64-C037-1BE9-10B6-347BDA23E4AD}"/>
              </a:ext>
            </a:extLst>
          </p:cNvPr>
          <p:cNvSpPr txBox="1"/>
          <p:nvPr/>
        </p:nvSpPr>
        <p:spPr>
          <a:xfrm>
            <a:off x="1161688" y="43808"/>
            <a:ext cx="6322423" cy="707886"/>
          </a:xfrm>
          <a:prstGeom prst="rect">
            <a:avLst/>
          </a:prstGeom>
          <a:noFill/>
        </p:spPr>
        <p:txBody>
          <a:bodyPr wrap="square" rtlCol="0">
            <a:spAutoFit/>
          </a:bodyPr>
          <a:lstStyle/>
          <a:p>
            <a:pPr algn="ctr"/>
            <a:r>
              <a:rPr lang="en-US" sz="4000" dirty="0">
                <a:solidFill>
                  <a:schemeClr val="tx2"/>
                </a:solidFill>
                <a:latin typeface="Roboto Black" panose="02000000000000000000" pitchFamily="2" charset="0"/>
                <a:ea typeface="Roboto Black" panose="02000000000000000000" pitchFamily="2" charset="0"/>
              </a:rPr>
              <a:t>“COCKTAIL PARTY”</a:t>
            </a:r>
          </a:p>
        </p:txBody>
      </p:sp>
      <p:pic>
        <p:nvPicPr>
          <p:cNvPr id="7" name="Picture 6">
            <a:extLst>
              <a:ext uri="{FF2B5EF4-FFF2-40B4-BE49-F238E27FC236}">
                <a16:creationId xmlns:a16="http://schemas.microsoft.com/office/drawing/2014/main" id="{61495FF2-44BD-2303-B655-36C525C751A6}"/>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98948" y="870563"/>
            <a:ext cx="839715" cy="761741"/>
          </a:xfrm>
          <a:prstGeom prst="rect">
            <a:avLst/>
          </a:prstGeom>
        </p:spPr>
      </p:pic>
      <p:pic>
        <p:nvPicPr>
          <p:cNvPr id="8" name="Picture 7">
            <a:extLst>
              <a:ext uri="{FF2B5EF4-FFF2-40B4-BE49-F238E27FC236}">
                <a16:creationId xmlns:a16="http://schemas.microsoft.com/office/drawing/2014/main" id="{AEA5A5D1-583A-0FD8-59C3-713BB98B09EB}"/>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498948" y="1927767"/>
            <a:ext cx="839715" cy="761741"/>
          </a:xfrm>
          <a:prstGeom prst="rect">
            <a:avLst/>
          </a:prstGeom>
        </p:spPr>
      </p:pic>
      <p:pic>
        <p:nvPicPr>
          <p:cNvPr id="9" name="Picture 8">
            <a:extLst>
              <a:ext uri="{FF2B5EF4-FFF2-40B4-BE49-F238E27FC236}">
                <a16:creationId xmlns:a16="http://schemas.microsoft.com/office/drawing/2014/main" id="{199C37B4-048F-EF31-BBB2-ECD01460A869}"/>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24244" y="2975102"/>
            <a:ext cx="839715" cy="761741"/>
          </a:xfrm>
          <a:prstGeom prst="rect">
            <a:avLst/>
          </a:prstGeom>
        </p:spPr>
      </p:pic>
      <p:sp>
        <p:nvSpPr>
          <p:cNvPr id="10" name="Text Placeholder 6">
            <a:extLst>
              <a:ext uri="{FF2B5EF4-FFF2-40B4-BE49-F238E27FC236}">
                <a16:creationId xmlns:a16="http://schemas.microsoft.com/office/drawing/2014/main" id="{2CF27A26-E627-FF68-9A5C-A285A72F5B13}"/>
              </a:ext>
            </a:extLst>
          </p:cNvPr>
          <p:cNvSpPr txBox="1">
            <a:spLocks/>
          </p:cNvSpPr>
          <p:nvPr/>
        </p:nvSpPr>
        <p:spPr>
          <a:xfrm>
            <a:off x="5340993" y="791317"/>
            <a:ext cx="3576179" cy="9533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500" dirty="0">
                <a:solidFill>
                  <a:schemeClr val="bg1"/>
                </a:solidFill>
                <a:latin typeface="Roboto Light" panose="02000000000000000000" pitchFamily="2" charset="0"/>
                <a:ea typeface="Roboto Light" panose="02000000000000000000" pitchFamily="2" charset="0"/>
              </a:rPr>
              <a:t>Creating interfaces that assist in the selection of the most appropriate information.</a:t>
            </a:r>
            <a:endParaRPr lang="en-US" sz="1500" dirty="0">
              <a:solidFill>
                <a:schemeClr val="bg1"/>
              </a:solidFill>
              <a:latin typeface="Roboto" panose="02000000000000000000" pitchFamily="2" charset="0"/>
              <a:ea typeface="Roboto" panose="02000000000000000000" pitchFamily="2" charset="0"/>
            </a:endParaRPr>
          </a:p>
        </p:txBody>
      </p:sp>
      <p:sp>
        <p:nvSpPr>
          <p:cNvPr id="11" name="Text Placeholder 6">
            <a:extLst>
              <a:ext uri="{FF2B5EF4-FFF2-40B4-BE49-F238E27FC236}">
                <a16:creationId xmlns:a16="http://schemas.microsoft.com/office/drawing/2014/main" id="{AD2D3EBB-50F2-A3EC-B4C6-B64836064BA1}"/>
              </a:ext>
            </a:extLst>
          </p:cNvPr>
          <p:cNvSpPr txBox="1">
            <a:spLocks/>
          </p:cNvSpPr>
          <p:nvPr/>
        </p:nvSpPr>
        <p:spPr>
          <a:xfrm>
            <a:off x="5338663" y="1917898"/>
            <a:ext cx="3578509" cy="7617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a:solidFill>
                  <a:schemeClr val="bg1"/>
                </a:solidFill>
                <a:latin typeface="Roboto Light" panose="02000000000000000000" pitchFamily="2" charset="0"/>
                <a:ea typeface="Roboto Light" panose="02000000000000000000" pitchFamily="2" charset="0"/>
              </a:rPr>
              <a:t>Being knowledgeable about the types of attention shifts and about when (or when not) to use them</a:t>
            </a:r>
            <a:endParaRPr lang="en-US" sz="1400" dirty="0">
              <a:solidFill>
                <a:schemeClr val="bg1"/>
              </a:solidFill>
              <a:latin typeface="Roboto" panose="02000000000000000000" pitchFamily="2" charset="0"/>
              <a:ea typeface="Roboto" panose="02000000000000000000" pitchFamily="2" charset="0"/>
            </a:endParaRPr>
          </a:p>
        </p:txBody>
      </p:sp>
      <p:sp>
        <p:nvSpPr>
          <p:cNvPr id="12" name="Text Placeholder 6">
            <a:extLst>
              <a:ext uri="{FF2B5EF4-FFF2-40B4-BE49-F238E27FC236}">
                <a16:creationId xmlns:a16="http://schemas.microsoft.com/office/drawing/2014/main" id="{6A1C28C5-315A-BEBA-4D22-5AF4C892C9C6}"/>
              </a:ext>
            </a:extLst>
          </p:cNvPr>
          <p:cNvSpPr txBox="1">
            <a:spLocks/>
          </p:cNvSpPr>
          <p:nvPr/>
        </p:nvSpPr>
        <p:spPr>
          <a:xfrm>
            <a:off x="5338663" y="2862756"/>
            <a:ext cx="3578509" cy="7254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a:solidFill>
                  <a:schemeClr val="bg1"/>
                </a:solidFill>
                <a:latin typeface="Roboto Light" panose="02000000000000000000" pitchFamily="2" charset="0"/>
                <a:ea typeface="Roboto Light" panose="02000000000000000000" pitchFamily="2" charset="0"/>
              </a:rPr>
              <a:t>Understanding that, when attention must be divided amongst a series of tasks, that each of these tasks should be designed to facilitate automatic performance so as to avoid conflicts in the division of our limited capacity and preserve task performance. </a:t>
            </a:r>
            <a:endParaRPr lang="en-US" sz="1400" dirty="0">
              <a:solidFill>
                <a:schemeClr val="bg1"/>
              </a:solidFill>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E4E5B98A-3B34-3E99-6386-D2E739ECBB26}"/>
              </a:ext>
            </a:extLst>
          </p:cNvPr>
          <p:cNvSpPr txBox="1"/>
          <p:nvPr/>
        </p:nvSpPr>
        <p:spPr>
          <a:xfrm>
            <a:off x="142804" y="870563"/>
            <a:ext cx="3876367" cy="2585323"/>
          </a:xfrm>
          <a:prstGeom prst="rect">
            <a:avLst/>
          </a:prstGeom>
          <a:noFill/>
        </p:spPr>
        <p:txBody>
          <a:bodyPr wrap="square" rtlCol="0" anchor="ctr">
            <a:spAutoFit/>
          </a:bodyPr>
          <a:lstStyle/>
          <a:p>
            <a:r>
              <a:rPr lang="en-US" sz="1800" dirty="0"/>
              <a:t>What does the “cocktail party” phenomenon tell us about designing HCI environments? The obvious implication is that, in order to facilitate the success of the performer, the HCI designer must be concerned about limiting the stress on the individuals’ information processing systems by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67"/>
          <p:cNvSpPr txBox="1">
            <a:spLocks noGrp="1"/>
          </p:cNvSpPr>
          <p:nvPr>
            <p:ph type="title"/>
          </p:nvPr>
        </p:nvSpPr>
        <p:spPr>
          <a:xfrm>
            <a:off x="371099" y="3812810"/>
            <a:ext cx="5633400" cy="598800"/>
          </a:xfrm>
          <a:prstGeom prst="rect">
            <a:avLst/>
          </a:prstGeom>
        </p:spPr>
        <p:txBody>
          <a:bodyPr spcFirstLastPara="1" wrap="square" lIns="91425" tIns="91425" rIns="91425" bIns="91425" anchor="b" anchorCtr="0">
            <a:noAutofit/>
          </a:bodyPr>
          <a:lstStyle/>
          <a:p>
            <a:pPr algn="ctr"/>
            <a:r>
              <a:rPr lang="en-US" sz="2400" dirty="0">
                <a:solidFill>
                  <a:schemeClr val="tx2"/>
                </a:solidFill>
                <a:latin typeface="Roboto Black" panose="02000000000000000000" pitchFamily="2" charset="0"/>
                <a:ea typeface="Roboto Black" panose="02000000000000000000" pitchFamily="2" charset="0"/>
              </a:rPr>
              <a:t>SHIFTS AND COORDINATE SYSTEMS OF ATTENTION</a:t>
            </a:r>
          </a:p>
        </p:txBody>
      </p:sp>
      <p:cxnSp>
        <p:nvCxnSpPr>
          <p:cNvPr id="2154" name="Google Shape;2154;p67"/>
          <p:cNvCxnSpPr>
            <a:cxnSpLocks/>
          </p:cNvCxnSpPr>
          <p:nvPr/>
        </p:nvCxnSpPr>
        <p:spPr>
          <a:xfrm>
            <a:off x="1847863" y="3418042"/>
            <a:ext cx="272413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Placeholder 4" descr="A picture containing wall, person&#10;&#10;Description automatically generated">
            <a:extLst>
              <a:ext uri="{FF2B5EF4-FFF2-40B4-BE49-F238E27FC236}">
                <a16:creationId xmlns:a16="http://schemas.microsoft.com/office/drawing/2014/main" id="{621BC21E-F421-8A35-DB89-B3049D80BE61}"/>
              </a:ext>
            </a:extLst>
          </p:cNvPr>
          <p:cNvPicPr>
            <a:picLocks noChangeAspect="1"/>
          </p:cNvPicPr>
          <p:nvPr/>
        </p:nvPicPr>
        <p:blipFill>
          <a:blip r:embed="rId3">
            <a:extLst>
              <a:ext uri="{28A0092B-C50C-407E-A947-70E740481C1C}">
                <a14:useLocalDpi xmlns:a14="http://schemas.microsoft.com/office/drawing/2010/main" val="0"/>
              </a:ext>
            </a:extLst>
          </a:blip>
          <a:srcRect t="4293" b="4293"/>
          <a:stretch>
            <a:fillRect/>
          </a:stretch>
        </p:blipFill>
        <p:spPr>
          <a:xfrm>
            <a:off x="5839690" y="2019300"/>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3607047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pic>
        <p:nvPicPr>
          <p:cNvPr id="14" name="Picture Placeholder 4" descr="A close-up of a light bulb&#10;&#10;Description automatically generated with low confidence">
            <a:extLst>
              <a:ext uri="{FF2B5EF4-FFF2-40B4-BE49-F238E27FC236}">
                <a16:creationId xmlns:a16="http://schemas.microsoft.com/office/drawing/2014/main" id="{4C06FC77-2434-93AC-75EA-B2B169DE1185}"/>
              </a:ext>
            </a:extLst>
          </p:cNvPr>
          <p:cNvPicPr>
            <a:picLocks noChangeAspect="1"/>
          </p:cNvPicPr>
          <p:nvPr/>
        </p:nvPicPr>
        <p:blipFill>
          <a:blip r:embed="rId3">
            <a:extLst>
              <a:ext uri="{28A0092B-C50C-407E-A947-70E740481C1C}">
                <a14:useLocalDpi xmlns:a14="http://schemas.microsoft.com/office/drawing/2010/main" val="0"/>
              </a:ext>
            </a:extLst>
          </a:blip>
          <a:srcRect l="15761" r="15761"/>
          <a:stretch>
            <a:fillRect/>
          </a:stretch>
        </p:blipFill>
        <p:spPr>
          <a:xfrm>
            <a:off x="0" y="386190"/>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
        <p:nvSpPr>
          <p:cNvPr id="12" name="TextBox 11">
            <a:extLst>
              <a:ext uri="{FF2B5EF4-FFF2-40B4-BE49-F238E27FC236}">
                <a16:creationId xmlns:a16="http://schemas.microsoft.com/office/drawing/2014/main" id="{26B99951-6A0E-B7D0-8841-B7FB911378B1}"/>
              </a:ext>
            </a:extLst>
          </p:cNvPr>
          <p:cNvSpPr txBox="1"/>
          <p:nvPr/>
        </p:nvSpPr>
        <p:spPr>
          <a:xfrm>
            <a:off x="2593182" y="357615"/>
            <a:ext cx="6189584" cy="1938992"/>
          </a:xfrm>
          <a:prstGeom prst="rect">
            <a:avLst/>
          </a:prstGeom>
          <a:noFill/>
        </p:spPr>
        <p:txBody>
          <a:bodyPr wrap="square" rtlCol="0">
            <a:spAutoFit/>
          </a:bodyPr>
          <a:lstStyle/>
          <a:p>
            <a:pPr algn="r"/>
            <a:r>
              <a:rPr lang="en-US" sz="4000" dirty="0">
                <a:solidFill>
                  <a:schemeClr val="tx2"/>
                </a:solidFill>
                <a:latin typeface="Roboto Black" panose="02000000000000000000" pitchFamily="2" charset="0"/>
                <a:ea typeface="Roboto Black" panose="02000000000000000000" pitchFamily="2" charset="0"/>
              </a:rPr>
              <a:t>SHIFTS AND COORDINATE SYSTEMS OF ATTENTION</a:t>
            </a:r>
          </a:p>
        </p:txBody>
      </p:sp>
      <p:sp>
        <p:nvSpPr>
          <p:cNvPr id="13" name="Rectangle 12">
            <a:extLst>
              <a:ext uri="{FF2B5EF4-FFF2-40B4-BE49-F238E27FC236}">
                <a16:creationId xmlns:a16="http://schemas.microsoft.com/office/drawing/2014/main" id="{61D5F5FA-1D34-36AB-1ADF-930DBE2C962D}"/>
              </a:ext>
            </a:extLst>
          </p:cNvPr>
          <p:cNvSpPr/>
          <p:nvPr/>
        </p:nvSpPr>
        <p:spPr>
          <a:xfrm>
            <a:off x="3376692" y="2555368"/>
            <a:ext cx="5406073" cy="771173"/>
          </a:xfrm>
          <a:prstGeom prst="rect">
            <a:avLst/>
          </a:prstGeom>
        </p:spPr>
        <p:txBody>
          <a:bodyPr wrap="square">
            <a:spAutoFit/>
          </a:bodyPr>
          <a:lstStyle/>
          <a:p>
            <a:pPr algn="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Structural analyses of the retinal (photo sensitive) surface of the eye has revealed two distinct receiving areas—the fovea and the perifoveal (peripheral) areas.</a:t>
            </a:r>
          </a:p>
        </p:txBody>
      </p:sp>
      <p:sp>
        <p:nvSpPr>
          <p:cNvPr id="15" name="Rectangle 14">
            <a:extLst>
              <a:ext uri="{FF2B5EF4-FFF2-40B4-BE49-F238E27FC236}">
                <a16:creationId xmlns:a16="http://schemas.microsoft.com/office/drawing/2014/main" id="{DB5F9FA1-62F4-1815-7C8F-7AAFE966B4B0}"/>
              </a:ext>
            </a:extLst>
          </p:cNvPr>
          <p:cNvSpPr/>
          <p:nvPr/>
        </p:nvSpPr>
        <p:spPr>
          <a:xfrm>
            <a:off x="1422468" y="3578159"/>
            <a:ext cx="7360297" cy="1462708"/>
          </a:xfrm>
          <a:prstGeom prst="rect">
            <a:avLst/>
          </a:prstGeom>
        </p:spPr>
        <p:txBody>
          <a:bodyPr wrap="square">
            <a:spAutoFit/>
          </a:bodyPr>
          <a:lstStyle/>
          <a:p>
            <a:pPr algn="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Attention should be seen as a flexible resource allocation instead of a fixed commodity with a rigid structure. The spotlight coding system is typically employed during detailed discrimination tasks, for example when reading the text on this page, whereas object-based coding might be more effective when gaining an appreciation for the context of an object in the scene or the most interactive surface of the object. The relevance of the flexible, action-dependent nature of attentional coding systems will be readdressed in latter sections.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pic>
        <p:nvPicPr>
          <p:cNvPr id="4" name="Picture 3">
            <a:extLst>
              <a:ext uri="{FF2B5EF4-FFF2-40B4-BE49-F238E27FC236}">
                <a16:creationId xmlns:a16="http://schemas.microsoft.com/office/drawing/2014/main" id="{4EBF8D5F-79D3-9FAD-E72D-9ED05CAA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004" y="147183"/>
            <a:ext cx="2507814" cy="2586575"/>
          </a:xfrm>
          <a:prstGeom prst="rect">
            <a:avLst/>
          </a:prstGeom>
        </p:spPr>
      </p:pic>
      <p:pic>
        <p:nvPicPr>
          <p:cNvPr id="5" name="Graphic 4" descr="Gears">
            <a:extLst>
              <a:ext uri="{FF2B5EF4-FFF2-40B4-BE49-F238E27FC236}">
                <a16:creationId xmlns:a16="http://schemas.microsoft.com/office/drawing/2014/main" id="{41D1A836-1EE8-FE15-95E8-348FD7FC5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406" y="2008380"/>
            <a:ext cx="532509" cy="549233"/>
          </a:xfrm>
          <a:prstGeom prst="rect">
            <a:avLst/>
          </a:prstGeom>
        </p:spPr>
      </p:pic>
      <p:pic>
        <p:nvPicPr>
          <p:cNvPr id="6" name="Graphic 5" descr="Money">
            <a:extLst>
              <a:ext uri="{FF2B5EF4-FFF2-40B4-BE49-F238E27FC236}">
                <a16:creationId xmlns:a16="http://schemas.microsoft.com/office/drawing/2014/main" id="{2C08486C-BEA0-6389-F0B1-9BF43F330C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52" y="1107110"/>
            <a:ext cx="532509" cy="549233"/>
          </a:xfrm>
          <a:prstGeom prst="rect">
            <a:avLst/>
          </a:prstGeom>
        </p:spPr>
      </p:pic>
      <p:pic>
        <p:nvPicPr>
          <p:cNvPr id="7" name="Graphic 6" descr="Books on Shelf">
            <a:extLst>
              <a:ext uri="{FF2B5EF4-FFF2-40B4-BE49-F238E27FC236}">
                <a16:creationId xmlns:a16="http://schemas.microsoft.com/office/drawing/2014/main" id="{6D22A9DA-A430-B332-47D7-E51E9C06A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8535" y="323845"/>
            <a:ext cx="532509" cy="549233"/>
          </a:xfrm>
          <a:prstGeom prst="rect">
            <a:avLst/>
          </a:prstGeom>
        </p:spPr>
      </p:pic>
      <p:pic>
        <p:nvPicPr>
          <p:cNvPr id="8" name="Graphic 7" descr="Coffee">
            <a:extLst>
              <a:ext uri="{FF2B5EF4-FFF2-40B4-BE49-F238E27FC236}">
                <a16:creationId xmlns:a16="http://schemas.microsoft.com/office/drawing/2014/main" id="{539008E6-CC8E-2C68-4ADD-A7EEEC7594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9032" y="885708"/>
            <a:ext cx="866485" cy="893698"/>
          </a:xfrm>
          <a:prstGeom prst="rect">
            <a:avLst/>
          </a:prstGeom>
        </p:spPr>
      </p:pic>
      <p:sp>
        <p:nvSpPr>
          <p:cNvPr id="9" name="TextBox 8">
            <a:extLst>
              <a:ext uri="{FF2B5EF4-FFF2-40B4-BE49-F238E27FC236}">
                <a16:creationId xmlns:a16="http://schemas.microsoft.com/office/drawing/2014/main" id="{55F74B1B-57F7-377E-ABD6-363ED59D8018}"/>
              </a:ext>
            </a:extLst>
          </p:cNvPr>
          <p:cNvSpPr txBox="1"/>
          <p:nvPr/>
        </p:nvSpPr>
        <p:spPr>
          <a:xfrm>
            <a:off x="407611" y="272480"/>
            <a:ext cx="6322423" cy="1015663"/>
          </a:xfrm>
          <a:prstGeom prst="rect">
            <a:avLst/>
          </a:prstGeom>
          <a:noFill/>
        </p:spPr>
        <p:txBody>
          <a:bodyPr wrap="square" rtlCol="0">
            <a:spAutoFit/>
          </a:bodyPr>
          <a:lstStyle/>
          <a:p>
            <a:r>
              <a:rPr lang="en-US" sz="3000" dirty="0">
                <a:solidFill>
                  <a:schemeClr val="tx2"/>
                </a:solidFill>
                <a:latin typeface="Roboto Black" panose="02000000000000000000" pitchFamily="2" charset="0"/>
                <a:ea typeface="Roboto Black" panose="02000000000000000000" pitchFamily="2" charset="0"/>
              </a:rPr>
              <a:t>STIMULUS CHARACTERISTICS AND SHIFTS OF ATTENTION</a:t>
            </a:r>
          </a:p>
        </p:txBody>
      </p:sp>
      <p:sp>
        <p:nvSpPr>
          <p:cNvPr id="10" name="Rectangle 9">
            <a:extLst>
              <a:ext uri="{FF2B5EF4-FFF2-40B4-BE49-F238E27FC236}">
                <a16:creationId xmlns:a16="http://schemas.microsoft.com/office/drawing/2014/main" id="{7D098A1D-4A34-CA9B-9026-94FFA5D9D783}"/>
              </a:ext>
            </a:extLst>
          </p:cNvPr>
          <p:cNvSpPr/>
          <p:nvPr/>
        </p:nvSpPr>
        <p:spPr>
          <a:xfrm>
            <a:off x="407611" y="1427529"/>
            <a:ext cx="5702267" cy="540661"/>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They are considered automatic in nature and are therefore, for the most part, outside of cognitive influence.</a:t>
            </a:r>
          </a:p>
        </p:txBody>
      </p:sp>
      <p:sp>
        <p:nvSpPr>
          <p:cNvPr id="11" name="Oval 10">
            <a:extLst>
              <a:ext uri="{FF2B5EF4-FFF2-40B4-BE49-F238E27FC236}">
                <a16:creationId xmlns:a16="http://schemas.microsoft.com/office/drawing/2014/main" id="{14C328EA-34EA-AF3F-D9CD-D1DEAFA6120C}"/>
              </a:ext>
            </a:extLst>
          </p:cNvPr>
          <p:cNvSpPr/>
          <p:nvPr/>
        </p:nvSpPr>
        <p:spPr>
          <a:xfrm rot="5400000">
            <a:off x="407610" y="3160233"/>
            <a:ext cx="914037" cy="914038"/>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FE2AFD-AA3B-0C2C-F1C2-939384B20B24}"/>
              </a:ext>
            </a:extLst>
          </p:cNvPr>
          <p:cNvSpPr/>
          <p:nvPr/>
        </p:nvSpPr>
        <p:spPr>
          <a:xfrm rot="5400000">
            <a:off x="433308" y="416560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AFCE616-EFD9-04AD-E09B-6FD7B01E280A}"/>
              </a:ext>
            </a:extLst>
          </p:cNvPr>
          <p:cNvSpPr/>
          <p:nvPr/>
        </p:nvSpPr>
        <p:spPr>
          <a:xfrm rot="5400000">
            <a:off x="1211211" y="3299619"/>
            <a:ext cx="404957" cy="404957"/>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6685DC-FCB2-CB7E-7231-8F479EE6C52C}"/>
              </a:ext>
            </a:extLst>
          </p:cNvPr>
          <p:cNvSpPr/>
          <p:nvPr/>
        </p:nvSpPr>
        <p:spPr>
          <a:xfrm rot="5400000">
            <a:off x="1271807" y="3985116"/>
            <a:ext cx="320469" cy="320469"/>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21ADBC-1D3B-1B7D-F1DB-B822A437E9C3}"/>
              </a:ext>
            </a:extLst>
          </p:cNvPr>
          <p:cNvSpPr/>
          <p:nvPr/>
        </p:nvSpPr>
        <p:spPr>
          <a:xfrm>
            <a:off x="430383" y="2120182"/>
            <a:ext cx="5913849" cy="771173"/>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Exogenous shifts in attention are often caused by a dynamic change in the environment such as the sudden, abrupt appearance (onset) or disappearance (offset) of a stimulus.</a:t>
            </a:r>
          </a:p>
        </p:txBody>
      </p:sp>
      <p:sp>
        <p:nvSpPr>
          <p:cNvPr id="16" name="Rectangle 15">
            <a:extLst>
              <a:ext uri="{FF2B5EF4-FFF2-40B4-BE49-F238E27FC236}">
                <a16:creationId xmlns:a16="http://schemas.microsoft.com/office/drawing/2014/main" id="{3EFEF6BC-0691-6598-BA09-038B9ABAD88E}"/>
              </a:ext>
            </a:extLst>
          </p:cNvPr>
          <p:cNvSpPr/>
          <p:nvPr/>
        </p:nvSpPr>
        <p:spPr>
          <a:xfrm>
            <a:off x="1615048" y="3299619"/>
            <a:ext cx="4357067" cy="1232197"/>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effects of exogenous change have a relatively rapid onset, but are fairly specific to the location of the dynamic and transient changes, typically reaching their peak about 100 milliseconds after start stimulating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1+#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49" name="TextBox 2048">
            <a:extLst>
              <a:ext uri="{FF2B5EF4-FFF2-40B4-BE49-F238E27FC236}">
                <a16:creationId xmlns:a16="http://schemas.microsoft.com/office/drawing/2014/main" id="{6913FAFC-01E4-57C3-D2F6-A4449DBCA92F}"/>
              </a:ext>
            </a:extLst>
          </p:cNvPr>
          <p:cNvSpPr txBox="1"/>
          <p:nvPr/>
        </p:nvSpPr>
        <p:spPr>
          <a:xfrm>
            <a:off x="2730501" y="-17052"/>
            <a:ext cx="6322423" cy="1938992"/>
          </a:xfrm>
          <a:prstGeom prst="rect">
            <a:avLst/>
          </a:prstGeom>
          <a:noFill/>
        </p:spPr>
        <p:txBody>
          <a:bodyPr wrap="square" rtlCol="0">
            <a:spAutoFit/>
          </a:bodyPr>
          <a:lstStyle/>
          <a:p>
            <a:pPr algn="r"/>
            <a:r>
              <a:rPr lang="en-US" sz="4000" dirty="0">
                <a:solidFill>
                  <a:schemeClr val="tx2"/>
                </a:solidFill>
                <a:latin typeface="Roboto Black" panose="02000000000000000000" pitchFamily="2" charset="0"/>
                <a:ea typeface="Roboto Black" panose="02000000000000000000" pitchFamily="2" charset="0"/>
              </a:rPr>
              <a:t>STIMULUS CHARACTERISTICS AND SHIFTS OF ATTENTION</a:t>
            </a:r>
          </a:p>
        </p:txBody>
      </p:sp>
      <p:sp>
        <p:nvSpPr>
          <p:cNvPr id="2050" name="Oval 2049">
            <a:extLst>
              <a:ext uri="{FF2B5EF4-FFF2-40B4-BE49-F238E27FC236}">
                <a16:creationId xmlns:a16="http://schemas.microsoft.com/office/drawing/2014/main" id="{DD915CAF-6DC1-0A48-BAD2-6B0AE63D1C7B}"/>
              </a:ext>
            </a:extLst>
          </p:cNvPr>
          <p:cNvSpPr/>
          <p:nvPr/>
        </p:nvSpPr>
        <p:spPr>
          <a:xfrm rot="10800000">
            <a:off x="7448677" y="3846142"/>
            <a:ext cx="914037" cy="914038"/>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211DE742-7EC7-3EB0-1166-14D2F209C236}"/>
              </a:ext>
            </a:extLst>
          </p:cNvPr>
          <p:cNvSpPr/>
          <p:nvPr/>
        </p:nvSpPr>
        <p:spPr>
          <a:xfrm rot="10800000">
            <a:off x="6865571" y="387184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CD58FC55-99CA-5247-F2D5-98E4627B30E5}"/>
              </a:ext>
            </a:extLst>
          </p:cNvPr>
          <p:cNvSpPr/>
          <p:nvPr/>
        </p:nvSpPr>
        <p:spPr>
          <a:xfrm rot="10800000">
            <a:off x="7818372" y="4649743"/>
            <a:ext cx="404957" cy="404957"/>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07CD06FC-0707-C7C8-B7F1-E38C25CB1420}"/>
              </a:ext>
            </a:extLst>
          </p:cNvPr>
          <p:cNvSpPr/>
          <p:nvPr/>
        </p:nvSpPr>
        <p:spPr>
          <a:xfrm rot="10800000">
            <a:off x="7217363" y="4710339"/>
            <a:ext cx="320469" cy="320469"/>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Rectangle 2053">
            <a:extLst>
              <a:ext uri="{FF2B5EF4-FFF2-40B4-BE49-F238E27FC236}">
                <a16:creationId xmlns:a16="http://schemas.microsoft.com/office/drawing/2014/main" id="{E1CE1180-9F13-FD1F-D602-0F18630DA402}"/>
              </a:ext>
            </a:extLst>
          </p:cNvPr>
          <p:cNvSpPr/>
          <p:nvPr/>
        </p:nvSpPr>
        <p:spPr>
          <a:xfrm>
            <a:off x="3250091" y="2044700"/>
            <a:ext cx="5913849" cy="1001684"/>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In contrast, performer-driven, or endogenous, shift in attention is under purely voluntary control. The effects of endogenous shifts in attention take longer to develop, but can be sustained for a much longer period of time.</a:t>
            </a:r>
          </a:p>
        </p:txBody>
      </p:sp>
      <p:sp>
        <p:nvSpPr>
          <p:cNvPr id="2055" name="Rectangle 2054">
            <a:extLst>
              <a:ext uri="{FF2B5EF4-FFF2-40B4-BE49-F238E27FC236}">
                <a16:creationId xmlns:a16="http://schemas.microsoft.com/office/drawing/2014/main" id="{5871D382-1676-B51D-72EB-9760A79E2500}"/>
              </a:ext>
            </a:extLst>
          </p:cNvPr>
          <p:cNvSpPr/>
          <p:nvPr/>
        </p:nvSpPr>
        <p:spPr>
          <a:xfrm>
            <a:off x="3245683" y="3067164"/>
            <a:ext cx="5913849" cy="771173"/>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main benefit of cognitive control is that a shift in attention can be the result of a variety of stimuli such as symbolic cues such as arrows, numbers, or words.</a:t>
            </a:r>
          </a:p>
        </p:txBody>
      </p:sp>
      <p:pic>
        <p:nvPicPr>
          <p:cNvPr id="2056" name="Picture 2055">
            <a:extLst>
              <a:ext uri="{FF2B5EF4-FFF2-40B4-BE49-F238E27FC236}">
                <a16:creationId xmlns:a16="http://schemas.microsoft.com/office/drawing/2014/main" id="{545D92F2-58C2-425F-B41B-9DC62A40A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87" y="351977"/>
            <a:ext cx="2507814" cy="2586575"/>
          </a:xfrm>
          <a:prstGeom prst="rect">
            <a:avLst/>
          </a:prstGeom>
        </p:spPr>
      </p:pic>
      <p:pic>
        <p:nvPicPr>
          <p:cNvPr id="2057" name="Graphic 2056" descr="Gears">
            <a:extLst>
              <a:ext uri="{FF2B5EF4-FFF2-40B4-BE49-F238E27FC236}">
                <a16:creationId xmlns:a16="http://schemas.microsoft.com/office/drawing/2014/main" id="{74EA5AC9-FFF1-25CB-C6CA-B564A7E06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89" y="2213174"/>
            <a:ext cx="532509" cy="549233"/>
          </a:xfrm>
          <a:prstGeom prst="rect">
            <a:avLst/>
          </a:prstGeom>
        </p:spPr>
      </p:pic>
      <p:pic>
        <p:nvPicPr>
          <p:cNvPr id="2058" name="Graphic 2057" descr="Money">
            <a:extLst>
              <a:ext uri="{FF2B5EF4-FFF2-40B4-BE49-F238E27FC236}">
                <a16:creationId xmlns:a16="http://schemas.microsoft.com/office/drawing/2014/main" id="{94C9885A-C173-924E-8115-16B8115F1F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635" y="1311904"/>
            <a:ext cx="532509" cy="549233"/>
          </a:xfrm>
          <a:prstGeom prst="rect">
            <a:avLst/>
          </a:prstGeom>
        </p:spPr>
      </p:pic>
      <p:pic>
        <p:nvPicPr>
          <p:cNvPr id="2059" name="Graphic 2058" descr="Books on Shelf">
            <a:extLst>
              <a:ext uri="{FF2B5EF4-FFF2-40B4-BE49-F238E27FC236}">
                <a16:creationId xmlns:a16="http://schemas.microsoft.com/office/drawing/2014/main" id="{224B9D5F-4DAE-A95A-4EBC-ABE883894A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218" y="528639"/>
            <a:ext cx="532509" cy="549233"/>
          </a:xfrm>
          <a:prstGeom prst="rect">
            <a:avLst/>
          </a:prstGeom>
        </p:spPr>
      </p:pic>
      <p:pic>
        <p:nvPicPr>
          <p:cNvPr id="2060" name="Graphic 2059" descr="Coffee">
            <a:extLst>
              <a:ext uri="{FF2B5EF4-FFF2-40B4-BE49-F238E27FC236}">
                <a16:creationId xmlns:a16="http://schemas.microsoft.com/office/drawing/2014/main" id="{FF733205-40B1-7E9E-8E90-707B0AD2A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4715" y="1090502"/>
            <a:ext cx="866485" cy="8936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additive="base">
                                        <p:cTn id="7" dur="500" fill="hold"/>
                                        <p:tgtEl>
                                          <p:spTgt spid="2054"/>
                                        </p:tgtEl>
                                        <p:attrNameLst>
                                          <p:attrName>ppt_x</p:attrName>
                                        </p:attrNameLst>
                                      </p:cBhvr>
                                      <p:tavLst>
                                        <p:tav tm="0">
                                          <p:val>
                                            <p:strVal val="0-#ppt_w/2"/>
                                          </p:val>
                                        </p:tav>
                                        <p:tav tm="100000">
                                          <p:val>
                                            <p:strVal val="#ppt_x"/>
                                          </p:val>
                                        </p:tav>
                                      </p:tavLst>
                                    </p:anim>
                                    <p:anim calcmode="lin" valueType="num">
                                      <p:cBhvr additive="base">
                                        <p:cTn id="8" dur="500" fill="hold"/>
                                        <p:tgtEl>
                                          <p:spTgt spid="20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55"/>
                                        </p:tgtEl>
                                        <p:attrNameLst>
                                          <p:attrName>style.visibility</p:attrName>
                                        </p:attrNameLst>
                                      </p:cBhvr>
                                      <p:to>
                                        <p:strVal val="visible"/>
                                      </p:to>
                                    </p:set>
                                    <p:anim calcmode="lin" valueType="num">
                                      <p:cBhvr additive="base">
                                        <p:cTn id="11" dur="500" fill="hold"/>
                                        <p:tgtEl>
                                          <p:spTgt spid="2055"/>
                                        </p:tgtEl>
                                        <p:attrNameLst>
                                          <p:attrName>ppt_x</p:attrName>
                                        </p:attrNameLst>
                                      </p:cBhvr>
                                      <p:tavLst>
                                        <p:tav tm="0">
                                          <p:val>
                                            <p:strVal val="1+#ppt_w/2"/>
                                          </p:val>
                                        </p:tav>
                                        <p:tav tm="100000">
                                          <p:val>
                                            <p:strVal val="#ppt_x"/>
                                          </p:val>
                                        </p:tav>
                                      </p:tavLst>
                                    </p:anim>
                                    <p:anim calcmode="lin" valueType="num">
                                      <p:cBhvr additive="base">
                                        <p:cTn id="12" dur="500" fill="hold"/>
                                        <p:tgtEl>
                                          <p:spTgt spid="20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205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196"/>
        <p:cNvGrpSpPr/>
        <p:nvPr/>
      </p:nvGrpSpPr>
      <p:grpSpPr>
        <a:xfrm>
          <a:off x="0" y="0"/>
          <a:ext cx="0" cy="0"/>
          <a:chOff x="0" y="0"/>
          <a:chExt cx="0" cy="0"/>
        </a:xfrm>
      </p:grpSpPr>
      <p:sp>
        <p:nvSpPr>
          <p:cNvPr id="2" name="Rectangle 1">
            <a:extLst>
              <a:ext uri="{FF2B5EF4-FFF2-40B4-BE49-F238E27FC236}">
                <a16:creationId xmlns:a16="http://schemas.microsoft.com/office/drawing/2014/main" id="{168E5FAD-C523-1C10-5B03-89DF22E5BB61}"/>
              </a:ext>
            </a:extLst>
          </p:cNvPr>
          <p:cNvSpPr/>
          <p:nvPr/>
        </p:nvSpPr>
        <p:spPr>
          <a:xfrm>
            <a:off x="5174673" y="1629861"/>
            <a:ext cx="3752977" cy="1923732"/>
          </a:xfrm>
          <a:prstGeom prst="rect">
            <a:avLst/>
          </a:prstGeom>
        </p:spPr>
        <p:txBody>
          <a:bodyPr wrap="square">
            <a:spAutoFit/>
          </a:bodyPr>
          <a:lstStyle/>
          <a:p>
            <a:pPr>
              <a:lnSpc>
                <a:spcPct val="107000"/>
              </a:lnSpc>
              <a:spcAft>
                <a:spcPts val="800"/>
              </a:spcAft>
            </a:pPr>
            <a:r>
              <a:rPr lang="en-US" b="1" dirty="0">
                <a:solidFill>
                  <a:srgbClr val="BE6B82"/>
                </a:solidFill>
                <a:latin typeface="Roboto Light" panose="02000000000000000000" pitchFamily="2" charset="0"/>
                <a:ea typeface="Roboto Light" panose="02000000000000000000" pitchFamily="2" charset="0"/>
                <a:cs typeface="Times New Roman" panose="02020603050405020304" pitchFamily="18" charset="0"/>
              </a:rPr>
              <a:t>As HCIs increasingly move into virtual reality, touch screens, and other complex environments, it will become increasingly important to consider interactive motor and attentional processes. Therefore, it will become increasingly important to determine if the same principles of attention apply when more relevant motor responses are needed.</a:t>
            </a:r>
          </a:p>
        </p:txBody>
      </p:sp>
      <p:sp>
        <p:nvSpPr>
          <p:cNvPr id="3" name="TextBox 2">
            <a:extLst>
              <a:ext uri="{FF2B5EF4-FFF2-40B4-BE49-F238E27FC236}">
                <a16:creationId xmlns:a16="http://schemas.microsoft.com/office/drawing/2014/main" id="{37D5A10F-F1B9-D737-8BE4-5D6705606F66}"/>
              </a:ext>
            </a:extLst>
          </p:cNvPr>
          <p:cNvSpPr txBox="1"/>
          <p:nvPr/>
        </p:nvSpPr>
        <p:spPr>
          <a:xfrm>
            <a:off x="231721" y="2501797"/>
            <a:ext cx="3638270" cy="2154244"/>
          </a:xfrm>
          <a:prstGeom prst="rect">
            <a:avLst/>
          </a:prstGeom>
          <a:noFill/>
        </p:spPr>
        <p:txBody>
          <a:bodyPr wrap="square">
            <a:spAutoFit/>
          </a:bodyPr>
          <a:lstStyle/>
          <a:p>
            <a:pPr>
              <a:lnSpc>
                <a:spcPct val="107000"/>
              </a:lnSpc>
              <a:spcAft>
                <a:spcPts val="800"/>
              </a:spcAft>
            </a:pPr>
            <a:r>
              <a:rPr lang="en-US" b="1" dirty="0">
                <a:solidFill>
                  <a:srgbClr val="F6B190"/>
                </a:solidFill>
                <a:latin typeface="Roboto Light" panose="02000000000000000000" pitchFamily="2" charset="0"/>
                <a:ea typeface="Roboto Light" panose="02000000000000000000" pitchFamily="2" charset="0"/>
                <a:cs typeface="Times New Roman" panose="02020603050405020304" pitchFamily="18" charset="0"/>
              </a:rPr>
              <a:t>Much of the literature reviewed to date has involved experiments investigating attention processes through tasks using simple or selective </a:t>
            </a:r>
            <a:r>
              <a:rPr lang="en-US" dirty="0">
                <a:solidFill>
                  <a:srgbClr val="F6B190"/>
                </a:solidFill>
                <a:latin typeface="Roboto Light" panose="02000000000000000000" pitchFamily="2" charset="0"/>
                <a:ea typeface="Roboto Light" panose="02000000000000000000" pitchFamily="2" charset="0"/>
                <a:cs typeface="Times New Roman" panose="02020603050405020304" pitchFamily="18" charset="0"/>
              </a:rPr>
              <a:t>press actions</a:t>
            </a:r>
            <a:r>
              <a:rPr lang="en-US" b="1" dirty="0">
                <a:solidFill>
                  <a:srgbClr val="F6B190"/>
                </a:solidFill>
                <a:latin typeface="Roboto Light" panose="02000000000000000000" pitchFamily="2" charset="0"/>
                <a:ea typeface="Roboto Light" panose="02000000000000000000" pitchFamily="2" charset="0"/>
                <a:cs typeface="Times New Roman" panose="02020603050405020304" pitchFamily="18" charset="0"/>
              </a:rPr>
              <a:t>. Cognitive scientists often use these arbitrary responses (a) because critical press responses are relatively uncomplicated and provide simple performance measures, namely reaction times and error</a:t>
            </a:r>
          </a:p>
        </p:txBody>
      </p:sp>
      <p:sp>
        <p:nvSpPr>
          <p:cNvPr id="4" name="Rectangle 3">
            <a:extLst>
              <a:ext uri="{FF2B5EF4-FFF2-40B4-BE49-F238E27FC236}">
                <a16:creationId xmlns:a16="http://schemas.microsoft.com/office/drawing/2014/main" id="{657B6887-5768-2F43-34BC-C395E3612069}"/>
              </a:ext>
            </a:extLst>
          </p:cNvPr>
          <p:cNvSpPr/>
          <p:nvPr/>
        </p:nvSpPr>
        <p:spPr>
          <a:xfrm>
            <a:off x="131618" y="2045140"/>
            <a:ext cx="3789219" cy="2900933"/>
          </a:xfrm>
          <a:prstGeom prst="rect">
            <a:avLst/>
          </a:prstGeom>
          <a:noFill/>
          <a:ln w="38100">
            <a:solidFill>
              <a:srgbClr val="F6B1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71F8EB4-DBF7-66C4-0300-AA4ACBF6930D}"/>
              </a:ext>
            </a:extLst>
          </p:cNvPr>
          <p:cNvSpPr/>
          <p:nvPr/>
        </p:nvSpPr>
        <p:spPr>
          <a:xfrm>
            <a:off x="5174673" y="1304280"/>
            <a:ext cx="3752977" cy="2655727"/>
          </a:xfrm>
          <a:prstGeom prst="rect">
            <a:avLst/>
          </a:prstGeom>
          <a:noFill/>
          <a:ln w="38100">
            <a:solidFill>
              <a:srgbClr val="BE6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6FD3D8-0F58-A773-56C8-6375936663B3}"/>
              </a:ext>
            </a:extLst>
          </p:cNvPr>
          <p:cNvSpPr/>
          <p:nvPr/>
        </p:nvSpPr>
        <p:spPr>
          <a:xfrm>
            <a:off x="216348" y="354173"/>
            <a:ext cx="3709115" cy="1341420"/>
          </a:xfrm>
          <a:prstGeom prst="rect">
            <a:avLst/>
          </a:prstGeom>
          <a:noFill/>
          <a:ln w="38100">
            <a:solidFill>
              <a:srgbClr val="355E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07C686A8-FCA2-BF42-92EC-56D98C2EBD64}"/>
              </a:ext>
            </a:extLst>
          </p:cNvPr>
          <p:cNvCxnSpPr>
            <a:cxnSpLocks/>
          </p:cNvCxnSpPr>
          <p:nvPr/>
        </p:nvCxnSpPr>
        <p:spPr>
          <a:xfrm>
            <a:off x="4550212" y="-100565"/>
            <a:ext cx="0" cy="6858000"/>
          </a:xfrm>
          <a:prstGeom prst="line">
            <a:avLst/>
          </a:prstGeom>
          <a:ln w="38100">
            <a:solidFill>
              <a:srgbClr val="6A5D79"/>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3F301B-9767-944B-6934-F9134CF15627}"/>
              </a:ext>
            </a:extLst>
          </p:cNvPr>
          <p:cNvSpPr txBox="1"/>
          <p:nvPr/>
        </p:nvSpPr>
        <p:spPr>
          <a:xfrm>
            <a:off x="-138546" y="547829"/>
            <a:ext cx="4536357" cy="954107"/>
          </a:xfrm>
          <a:prstGeom prst="rect">
            <a:avLst/>
          </a:prstGeom>
          <a:noFill/>
        </p:spPr>
        <p:txBody>
          <a:bodyPr wrap="square" rtlCol="0">
            <a:spAutoFit/>
          </a:bodyPr>
          <a:lstStyle/>
          <a:p>
            <a:pPr algn="ctr"/>
            <a:r>
              <a:rPr lang="en-US" sz="2800" dirty="0">
                <a:solidFill>
                  <a:schemeClr val="accent5"/>
                </a:solidFill>
                <a:latin typeface="Roboto Black" panose="02000000000000000000" pitchFamily="2" charset="0"/>
                <a:ea typeface="Roboto Black" panose="02000000000000000000" pitchFamily="2" charset="0"/>
              </a:rPr>
              <a:t>ACTION-CENTERED ATTENTION</a:t>
            </a:r>
          </a:p>
        </p:txBody>
      </p:sp>
      <p:sp>
        <p:nvSpPr>
          <p:cNvPr id="9" name="Isosceles Triangle 8">
            <a:extLst>
              <a:ext uri="{FF2B5EF4-FFF2-40B4-BE49-F238E27FC236}">
                <a16:creationId xmlns:a16="http://schemas.microsoft.com/office/drawing/2014/main" id="{90B30DBB-1042-9A42-BA3C-87260AC373E7}"/>
              </a:ext>
            </a:extLst>
          </p:cNvPr>
          <p:cNvSpPr/>
          <p:nvPr/>
        </p:nvSpPr>
        <p:spPr>
          <a:xfrm rot="5400000">
            <a:off x="4012214" y="843296"/>
            <a:ext cx="498764" cy="429969"/>
          </a:xfrm>
          <a:prstGeom prst="triangl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11AF761B-C92D-298C-1695-C2FAA0EC8442}"/>
              </a:ext>
            </a:extLst>
          </p:cNvPr>
          <p:cNvSpPr/>
          <p:nvPr/>
        </p:nvSpPr>
        <p:spPr>
          <a:xfrm rot="5400000">
            <a:off x="3980390" y="3338609"/>
            <a:ext cx="498764" cy="429969"/>
          </a:xfrm>
          <a:prstGeom prst="triangl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E4D1371D-FD85-B354-0827-156A1221500E}"/>
              </a:ext>
            </a:extLst>
          </p:cNvPr>
          <p:cNvSpPr/>
          <p:nvPr/>
        </p:nvSpPr>
        <p:spPr>
          <a:xfrm rot="16200000">
            <a:off x="4621271" y="2079537"/>
            <a:ext cx="498764" cy="429969"/>
          </a:xfrm>
          <a:prstGeom prst="triangle">
            <a:avLst/>
          </a:prstGeom>
          <a:solidFill>
            <a:srgbClr val="BE6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1" name="TextBox 20">
            <a:extLst>
              <a:ext uri="{FF2B5EF4-FFF2-40B4-BE49-F238E27FC236}">
                <a16:creationId xmlns:a16="http://schemas.microsoft.com/office/drawing/2014/main" id="{5E44B3BB-3063-4D32-92C8-CC93770334BE}"/>
              </a:ext>
            </a:extLst>
          </p:cNvPr>
          <p:cNvSpPr txBox="1"/>
          <p:nvPr/>
        </p:nvSpPr>
        <p:spPr>
          <a:xfrm>
            <a:off x="108640" y="126943"/>
            <a:ext cx="5506389" cy="1323439"/>
          </a:xfrm>
          <a:prstGeom prst="rect">
            <a:avLst/>
          </a:prstGeom>
          <a:noFill/>
        </p:spPr>
        <p:txBody>
          <a:bodyPr wrap="square" rtlCol="0">
            <a:spAutoFit/>
          </a:bodyPr>
          <a:lstStyle/>
          <a:p>
            <a:r>
              <a:rPr lang="en-US" sz="4000" dirty="0">
                <a:solidFill>
                  <a:schemeClr val="accent1"/>
                </a:solidFill>
                <a:latin typeface="Roboto Black" panose="02000000000000000000" pitchFamily="2" charset="0"/>
                <a:ea typeface="Roboto Black" panose="02000000000000000000" pitchFamily="2" charset="0"/>
              </a:rPr>
              <a:t>ATTENTION AND PERFORMANCE</a:t>
            </a:r>
          </a:p>
        </p:txBody>
      </p:sp>
      <p:sp>
        <p:nvSpPr>
          <p:cNvPr id="22" name="Text Placeholder 6">
            <a:extLst>
              <a:ext uri="{FF2B5EF4-FFF2-40B4-BE49-F238E27FC236}">
                <a16:creationId xmlns:a16="http://schemas.microsoft.com/office/drawing/2014/main" id="{976CB3C3-A9BA-3DA5-16C4-7ADDAEDC45AD}"/>
              </a:ext>
            </a:extLst>
          </p:cNvPr>
          <p:cNvSpPr txBox="1">
            <a:spLocks/>
          </p:cNvSpPr>
          <p:nvPr/>
        </p:nvSpPr>
        <p:spPr>
          <a:xfrm>
            <a:off x="202841" y="3173400"/>
            <a:ext cx="2581285" cy="6130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2000" b="1" dirty="0">
                <a:solidFill>
                  <a:srgbClr val="D7DFE4"/>
                </a:solidFill>
                <a:latin typeface="Roboto Light" panose="02000000000000000000" pitchFamily="2" charset="0"/>
                <a:ea typeface="Roboto Light" panose="02000000000000000000" pitchFamily="2" charset="0"/>
              </a:rPr>
              <a:t>REQUIREMENTS.</a:t>
            </a:r>
          </a:p>
        </p:txBody>
      </p:sp>
      <p:pic>
        <p:nvPicPr>
          <p:cNvPr id="23" name="Picture 22" descr="A close-up of a machine&#10;&#10;Description automatically generated with low confidence">
            <a:extLst>
              <a:ext uri="{FF2B5EF4-FFF2-40B4-BE49-F238E27FC236}">
                <a16:creationId xmlns:a16="http://schemas.microsoft.com/office/drawing/2014/main" id="{B1541973-4636-A168-5609-05150CC74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581" y="1956309"/>
            <a:ext cx="5536470" cy="3033520"/>
          </a:xfrm>
          <a:prstGeom prst="rect">
            <a:avLst/>
          </a:prstGeom>
        </p:spPr>
      </p:pic>
      <p:sp>
        <p:nvSpPr>
          <p:cNvPr id="24" name="Text Placeholder 6">
            <a:extLst>
              <a:ext uri="{FF2B5EF4-FFF2-40B4-BE49-F238E27FC236}">
                <a16:creationId xmlns:a16="http://schemas.microsoft.com/office/drawing/2014/main" id="{22BEC70F-0BE2-CD01-13E9-5926D5618833}"/>
              </a:ext>
            </a:extLst>
          </p:cNvPr>
          <p:cNvSpPr txBox="1">
            <a:spLocks/>
          </p:cNvSpPr>
          <p:nvPr/>
        </p:nvSpPr>
        <p:spPr>
          <a:xfrm>
            <a:off x="280550" y="1861233"/>
            <a:ext cx="2581285" cy="4015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sz="2000" dirty="0">
                <a:solidFill>
                  <a:srgbClr val="D7DFE4"/>
                </a:solidFill>
                <a:latin typeface="Roboto" panose="02000000000000000000" pitchFamily="2" charset="0"/>
                <a:ea typeface="Roboto" panose="02000000000000000000" pitchFamily="2" charset="0"/>
              </a:rPr>
              <a:t>THE MODEL OF RESPONSE ACTIVATION.</a:t>
            </a:r>
          </a:p>
        </p:txBody>
      </p:sp>
      <p:sp>
        <p:nvSpPr>
          <p:cNvPr id="25" name="Text Placeholder 6">
            <a:extLst>
              <a:ext uri="{FF2B5EF4-FFF2-40B4-BE49-F238E27FC236}">
                <a16:creationId xmlns:a16="http://schemas.microsoft.com/office/drawing/2014/main" id="{BDC1A793-133D-104A-F234-CB41D5A96D66}"/>
              </a:ext>
            </a:extLst>
          </p:cNvPr>
          <p:cNvSpPr txBox="1">
            <a:spLocks/>
          </p:cNvSpPr>
          <p:nvPr/>
        </p:nvSpPr>
        <p:spPr>
          <a:xfrm>
            <a:off x="280551" y="3855965"/>
            <a:ext cx="2581285" cy="8244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2000" b="1" dirty="0">
                <a:solidFill>
                  <a:srgbClr val="D7DFE4"/>
                </a:solidFill>
                <a:latin typeface="Roboto Light" panose="02000000000000000000" pitchFamily="2" charset="0"/>
                <a:ea typeface="Roboto Light" panose="02000000000000000000" pitchFamily="2" charset="0"/>
              </a:rPr>
              <a:t>ATTENTION AND STIMULUS-RESPONSE COMPATIBILITY.</a:t>
            </a:r>
          </a:p>
        </p:txBody>
      </p:sp>
      <p:cxnSp>
        <p:nvCxnSpPr>
          <p:cNvPr id="26" name="Straight Connector 25">
            <a:extLst>
              <a:ext uri="{FF2B5EF4-FFF2-40B4-BE49-F238E27FC236}">
                <a16:creationId xmlns:a16="http://schemas.microsoft.com/office/drawing/2014/main" id="{BC626B27-2DB6-0F92-5F48-FB35C8598E94}"/>
              </a:ext>
            </a:extLst>
          </p:cNvPr>
          <p:cNvCxnSpPr>
            <a:cxnSpLocks/>
          </p:cNvCxnSpPr>
          <p:nvPr/>
        </p:nvCxnSpPr>
        <p:spPr>
          <a:xfrm>
            <a:off x="1095293" y="2961558"/>
            <a:ext cx="796379" cy="0"/>
          </a:xfrm>
          <a:prstGeom prst="line">
            <a:avLst/>
          </a:prstGeom>
          <a:ln w="38100">
            <a:solidFill>
              <a:srgbClr val="D7DFE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E755310-34A0-BDF3-AE14-A4959F423D68}"/>
              </a:ext>
            </a:extLst>
          </p:cNvPr>
          <p:cNvCxnSpPr>
            <a:cxnSpLocks/>
          </p:cNvCxnSpPr>
          <p:nvPr/>
        </p:nvCxnSpPr>
        <p:spPr>
          <a:xfrm>
            <a:off x="1095295" y="3716848"/>
            <a:ext cx="796379" cy="0"/>
          </a:xfrm>
          <a:prstGeom prst="line">
            <a:avLst/>
          </a:prstGeom>
          <a:ln w="38100">
            <a:solidFill>
              <a:srgbClr val="D7DFE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2"/>
        <p:cNvGrpSpPr/>
        <p:nvPr/>
      </p:nvGrpSpPr>
      <p:grpSpPr>
        <a:xfrm>
          <a:off x="0" y="0"/>
          <a:ext cx="0" cy="0"/>
          <a:chOff x="0" y="0"/>
          <a:chExt cx="0" cy="0"/>
        </a:xfrm>
      </p:grpSpPr>
      <p:sp>
        <p:nvSpPr>
          <p:cNvPr id="2114" name="Google Shape;2114;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r>
              <a:rPr lang="en-US" sz="2400" dirty="0">
                <a:latin typeface="Roboto Black" panose="02000000000000000000" pitchFamily="2" charset="0"/>
                <a:ea typeface="Roboto Black" panose="02000000000000000000" pitchFamily="2" charset="0"/>
              </a:rPr>
              <a:t>MODEL</a:t>
            </a:r>
          </a:p>
        </p:txBody>
      </p:sp>
      <p:cxnSp>
        <p:nvCxnSpPr>
          <p:cNvPr id="2115" name="Google Shape;2115;p6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p:cNvGrpSpPr/>
          <p:nvPr/>
        </p:nvGrpSpPr>
        <p:grpSpPr>
          <a:xfrm>
            <a:off x="1092354" y="1558185"/>
            <a:ext cx="3576272" cy="2727969"/>
            <a:chOff x="238125" y="1973675"/>
            <a:chExt cx="2558775" cy="1951825"/>
          </a:xfrm>
        </p:grpSpPr>
        <p:sp>
          <p:nvSpPr>
            <p:cNvPr id="2118" name="Google Shape;2118;p64"/>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7EE8DF88-66D5-B88B-97EB-CFDD0EDC86FA}"/>
              </a:ext>
            </a:extLst>
          </p:cNvPr>
          <p:cNvSpPr/>
          <p:nvPr/>
        </p:nvSpPr>
        <p:spPr>
          <a:xfrm>
            <a:off x="5103628" y="815163"/>
            <a:ext cx="2998381" cy="2157015"/>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Tipper et al.  Welsh and Elliott base their reaction activation model on the premise that attention and action processes are so closely linked that attention to a particular stimulus automatically initiates processes that generate responses designed to interact with that stimulus.</a:t>
            </a:r>
          </a:p>
        </p:txBody>
      </p:sp>
      <p:sp>
        <p:nvSpPr>
          <p:cNvPr id="10" name="Rectangle 9">
            <a:extLst>
              <a:ext uri="{FF2B5EF4-FFF2-40B4-BE49-F238E27FC236}">
                <a16:creationId xmlns:a16="http://schemas.microsoft.com/office/drawing/2014/main" id="{2B8AF385-EE30-955B-EAD1-678DE52B4EE4}"/>
              </a:ext>
            </a:extLst>
          </p:cNvPr>
          <p:cNvSpPr/>
          <p:nvPr/>
        </p:nvSpPr>
        <p:spPr>
          <a:xfrm>
            <a:off x="5103628" y="3236768"/>
            <a:ext cx="2998381" cy="1232197"/>
          </a:xfrm>
          <a:prstGeom prst="rect">
            <a:avLst/>
          </a:prstGeom>
        </p:spPr>
        <p:txBody>
          <a:bodyPr wrap="square">
            <a:spAutoFit/>
          </a:bodyPr>
          <a:lstStyle/>
          <a:p>
            <a:pP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Each stimulus is consistent with the physical characteristics established in the attention-grabbing reaction set and as a result triggers an independent reaction process.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5" name="TextBox 4">
            <a:extLst>
              <a:ext uri="{FF2B5EF4-FFF2-40B4-BE49-F238E27FC236}">
                <a16:creationId xmlns:a16="http://schemas.microsoft.com/office/drawing/2014/main" id="{775C0298-FB15-CBE6-9E21-ACDFF74FB737}"/>
              </a:ext>
            </a:extLst>
          </p:cNvPr>
          <p:cNvSpPr txBox="1"/>
          <p:nvPr/>
        </p:nvSpPr>
        <p:spPr>
          <a:xfrm>
            <a:off x="567919" y="231452"/>
            <a:ext cx="6322423" cy="707886"/>
          </a:xfrm>
          <a:prstGeom prst="rect">
            <a:avLst/>
          </a:prstGeom>
          <a:noFill/>
        </p:spPr>
        <p:txBody>
          <a:bodyPr wrap="square" rtlCol="0">
            <a:spAutoFit/>
          </a:bodyPr>
          <a:lstStyle/>
          <a:p>
            <a:r>
              <a:rPr lang="en-US" sz="4000" dirty="0">
                <a:solidFill>
                  <a:schemeClr val="tx2"/>
                </a:solidFill>
                <a:latin typeface="Roboto Black" panose="02000000000000000000" pitchFamily="2" charset="0"/>
                <a:ea typeface="Roboto Black" panose="02000000000000000000" pitchFamily="2" charset="0"/>
              </a:rPr>
              <a:t>MODEL</a:t>
            </a:r>
          </a:p>
        </p:txBody>
      </p:sp>
      <p:sp>
        <p:nvSpPr>
          <p:cNvPr id="6" name="Rectangle 5">
            <a:extLst>
              <a:ext uri="{FF2B5EF4-FFF2-40B4-BE49-F238E27FC236}">
                <a16:creationId xmlns:a16="http://schemas.microsoft.com/office/drawing/2014/main" id="{08AB7A73-A246-73FC-9328-650A56059614}"/>
              </a:ext>
            </a:extLst>
          </p:cNvPr>
          <p:cNvSpPr/>
          <p:nvPr/>
        </p:nvSpPr>
        <p:spPr>
          <a:xfrm>
            <a:off x="567919" y="879856"/>
            <a:ext cx="5776233" cy="668709"/>
          </a:xfrm>
          <a:prstGeom prst="rect">
            <a:avLst/>
          </a:prstGeom>
        </p:spPr>
        <p:txBody>
          <a:bodyPr wrap="square">
            <a:spAutoFit/>
          </a:bodyPr>
          <a:lstStyle/>
          <a:p>
            <a:pPr>
              <a:lnSpc>
                <a:spcPct val="107000"/>
              </a:lnSpc>
              <a:spcAft>
                <a:spcPts val="800"/>
              </a:spcAft>
            </a:pPr>
            <a:r>
              <a:rPr lang="en-US" sz="1800" dirty="0">
                <a:solidFill>
                  <a:schemeClr val="tx2"/>
                </a:solidFill>
                <a:latin typeface="Roboto Light" panose="02000000000000000000" pitchFamily="2" charset="0"/>
                <a:ea typeface="Roboto Light" panose="02000000000000000000" pitchFamily="2" charset="0"/>
                <a:cs typeface="Times New Roman" panose="02020603050405020304" pitchFamily="18" charset="0"/>
              </a:rPr>
              <a:t>The activation rate of each reaction is determined by at least three interactive factors</a:t>
            </a:r>
          </a:p>
        </p:txBody>
      </p:sp>
      <p:sp>
        <p:nvSpPr>
          <p:cNvPr id="7" name="Text Placeholder 6">
            <a:extLst>
              <a:ext uri="{FF2B5EF4-FFF2-40B4-BE49-F238E27FC236}">
                <a16:creationId xmlns:a16="http://schemas.microsoft.com/office/drawing/2014/main" id="{EDA6A728-1240-FBA9-CF43-983766172AEC}"/>
              </a:ext>
            </a:extLst>
          </p:cNvPr>
          <p:cNvSpPr txBox="1">
            <a:spLocks/>
          </p:cNvSpPr>
          <p:nvPr/>
        </p:nvSpPr>
        <p:spPr>
          <a:xfrm>
            <a:off x="221547" y="3165979"/>
            <a:ext cx="2963825" cy="4007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2000" b="1" dirty="0">
                <a:solidFill>
                  <a:srgbClr val="D7DFE4"/>
                </a:solidFill>
                <a:latin typeface="Roboto Light" panose="02000000000000000000" pitchFamily="2" charset="0"/>
                <a:ea typeface="Roboto Light" panose="02000000000000000000" pitchFamily="2" charset="0"/>
              </a:rPr>
              <a:t>Highlights of stimulation</a:t>
            </a:r>
            <a:endParaRPr lang="en-US" sz="2000" b="1" dirty="0">
              <a:solidFill>
                <a:srgbClr val="D7DFE4"/>
              </a:solidFill>
              <a:latin typeface="Roboto" panose="02000000000000000000" pitchFamily="2" charset="0"/>
              <a:ea typeface="Roboto" panose="02000000000000000000" pitchFamily="2" charset="0"/>
            </a:endParaRPr>
          </a:p>
        </p:txBody>
      </p:sp>
      <p:sp>
        <p:nvSpPr>
          <p:cNvPr id="8" name="Text Placeholder 6">
            <a:extLst>
              <a:ext uri="{FF2B5EF4-FFF2-40B4-BE49-F238E27FC236}">
                <a16:creationId xmlns:a16="http://schemas.microsoft.com/office/drawing/2014/main" id="{49355B56-365C-59CB-192E-540A072684D5}"/>
              </a:ext>
            </a:extLst>
          </p:cNvPr>
          <p:cNvSpPr txBox="1">
            <a:spLocks/>
          </p:cNvSpPr>
          <p:nvPr/>
        </p:nvSpPr>
        <p:spPr>
          <a:xfrm>
            <a:off x="3380327" y="3334419"/>
            <a:ext cx="2963825" cy="914400"/>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2000" b="1" dirty="0">
                <a:solidFill>
                  <a:srgbClr val="D7DFE4"/>
                </a:solidFill>
                <a:latin typeface="Roboto Light" panose="02000000000000000000" pitchFamily="2" charset="0"/>
                <a:ea typeface="Roboto Light" panose="02000000000000000000" pitchFamily="2" charset="0"/>
              </a:rPr>
              <a:t>Independent inhibitors (to eliminate non-targeted reactions)</a:t>
            </a:r>
            <a:endParaRPr lang="en-US" sz="2000" b="1" dirty="0">
              <a:solidFill>
                <a:srgbClr val="D7DFE4"/>
              </a:solidFill>
              <a:latin typeface="Roboto" panose="02000000000000000000" pitchFamily="2" charset="0"/>
              <a:ea typeface="Roboto" panose="02000000000000000000" pitchFamily="2" charset="0"/>
            </a:endParaRPr>
          </a:p>
        </p:txBody>
      </p:sp>
      <p:sp>
        <p:nvSpPr>
          <p:cNvPr id="11" name="Text Placeholder 6">
            <a:extLst>
              <a:ext uri="{FF2B5EF4-FFF2-40B4-BE49-F238E27FC236}">
                <a16:creationId xmlns:a16="http://schemas.microsoft.com/office/drawing/2014/main" id="{71BF0675-69C9-3E13-09BF-3EA62441A113}"/>
              </a:ext>
            </a:extLst>
          </p:cNvPr>
          <p:cNvSpPr txBox="1">
            <a:spLocks/>
          </p:cNvSpPr>
          <p:nvPr/>
        </p:nvSpPr>
        <p:spPr>
          <a:xfrm>
            <a:off x="6438492" y="2967670"/>
            <a:ext cx="2755264" cy="48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900" b="1" dirty="0">
                <a:solidFill>
                  <a:srgbClr val="D7DFE4"/>
                </a:solidFill>
                <a:latin typeface="Roboto Light" panose="02000000000000000000" pitchFamily="2" charset="0"/>
                <a:ea typeface="Roboto Light" panose="02000000000000000000" pitchFamily="2" charset="0"/>
              </a:rPr>
              <a:t>An independent feedback process</a:t>
            </a:r>
            <a:endParaRPr lang="en-US" sz="1900" b="1" dirty="0">
              <a:solidFill>
                <a:srgbClr val="D7DFE4"/>
              </a:solidFill>
              <a:latin typeface="Roboto" panose="02000000000000000000" pitchFamily="2" charset="0"/>
              <a:ea typeface="Roboto" panose="02000000000000000000" pitchFamily="2" charset="0"/>
            </a:endParaRPr>
          </a:p>
        </p:txBody>
      </p:sp>
      <p:cxnSp>
        <p:nvCxnSpPr>
          <p:cNvPr id="12" name="Straight Connector 11">
            <a:extLst>
              <a:ext uri="{FF2B5EF4-FFF2-40B4-BE49-F238E27FC236}">
                <a16:creationId xmlns:a16="http://schemas.microsoft.com/office/drawing/2014/main" id="{EA6FE6A2-8C5C-705E-B85B-4E3C9E8653E2}"/>
              </a:ext>
            </a:extLst>
          </p:cNvPr>
          <p:cNvCxnSpPr>
            <a:cxnSpLocks/>
          </p:cNvCxnSpPr>
          <p:nvPr/>
        </p:nvCxnSpPr>
        <p:spPr>
          <a:xfrm>
            <a:off x="3456036" y="3008551"/>
            <a:ext cx="0" cy="914400"/>
          </a:xfrm>
          <a:prstGeom prst="line">
            <a:avLst/>
          </a:prstGeom>
          <a:ln w="38100">
            <a:solidFill>
              <a:srgbClr val="D7DFE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04FF78D-24B9-7501-0DDA-C4A09C5DC96D}"/>
              </a:ext>
            </a:extLst>
          </p:cNvPr>
          <p:cNvCxnSpPr>
            <a:cxnSpLocks/>
          </p:cNvCxnSpPr>
          <p:nvPr/>
        </p:nvCxnSpPr>
        <p:spPr>
          <a:xfrm>
            <a:off x="6272756" y="3003741"/>
            <a:ext cx="0" cy="914400"/>
          </a:xfrm>
          <a:prstGeom prst="line">
            <a:avLst/>
          </a:prstGeom>
          <a:ln w="38100">
            <a:solidFill>
              <a:srgbClr val="D7DFE4"/>
            </a:solidFill>
          </a:ln>
        </p:spPr>
        <p:style>
          <a:lnRef idx="1">
            <a:schemeClr val="accent1"/>
          </a:lnRef>
          <a:fillRef idx="0">
            <a:schemeClr val="accent1"/>
          </a:fillRef>
          <a:effectRef idx="0">
            <a:schemeClr val="accent1"/>
          </a:effectRef>
          <a:fontRef idx="minor">
            <a:schemeClr val="tx1"/>
          </a:fontRef>
        </p:style>
      </p:cxnSp>
      <p:pic>
        <p:nvPicPr>
          <p:cNvPr id="14" name="Graphic 13" descr="Computer">
            <a:extLst>
              <a:ext uri="{FF2B5EF4-FFF2-40B4-BE49-F238E27FC236}">
                <a16:creationId xmlns:a16="http://schemas.microsoft.com/office/drawing/2014/main" id="{4B5964FE-BAEB-01EB-736E-52BA66FEC1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592" y="1442421"/>
            <a:ext cx="1795737" cy="1795737"/>
          </a:xfrm>
          <a:prstGeom prst="rect">
            <a:avLst/>
          </a:prstGeom>
        </p:spPr>
      </p:pic>
      <p:pic>
        <p:nvPicPr>
          <p:cNvPr id="15" name="Graphic 14" descr="Laptop">
            <a:extLst>
              <a:ext uri="{FF2B5EF4-FFF2-40B4-BE49-F238E27FC236}">
                <a16:creationId xmlns:a16="http://schemas.microsoft.com/office/drawing/2014/main" id="{9DBEC097-F23D-EB09-35DE-EA3A35A619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49716" y="1725824"/>
            <a:ext cx="1332817" cy="1332817"/>
          </a:xfrm>
          <a:prstGeom prst="rect">
            <a:avLst/>
          </a:prstGeom>
        </p:spPr>
      </p:pic>
      <p:pic>
        <p:nvPicPr>
          <p:cNvPr id="16" name="Graphic 15" descr="Monitor">
            <a:extLst>
              <a:ext uri="{FF2B5EF4-FFF2-40B4-BE49-F238E27FC236}">
                <a16:creationId xmlns:a16="http://schemas.microsoft.com/office/drawing/2014/main" id="{A6F3EE80-6C5A-3E90-2C58-CAFFECE46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82495" y="1424188"/>
            <a:ext cx="2036753" cy="2036753"/>
          </a:xfrm>
          <a:prstGeom prst="rect">
            <a:avLst/>
          </a:prstGeom>
        </p:spPr>
      </p:pic>
    </p:spTree>
    <p:extLst>
      <p:ext uri="{BB962C8B-B14F-4D97-AF65-F5344CB8AC3E}">
        <p14:creationId xmlns:p14="http://schemas.microsoft.com/office/powerpoint/2010/main" val="41554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89555" y="447932"/>
            <a:ext cx="4629300" cy="941400"/>
          </a:xfrm>
          <a:prstGeom prst="rect">
            <a:avLst/>
          </a:prstGeom>
        </p:spPr>
        <p:txBody>
          <a:bodyPr spcFirstLastPara="1" wrap="square" lIns="91425" tIns="91425" rIns="91425" bIns="91425" anchor="t" anchorCtr="0">
            <a:noAutofit/>
          </a:bodyPr>
          <a:lstStyle/>
          <a:p>
            <a:r>
              <a:rPr lang="en-US" sz="2400" dirty="0">
                <a:solidFill>
                  <a:schemeClr val="tx2"/>
                </a:solidFill>
                <a:latin typeface="Roboto Black" panose="02000000000000000000" pitchFamily="2" charset="0"/>
                <a:ea typeface="Roboto Black" panose="02000000000000000000" pitchFamily="2" charset="0"/>
              </a:rPr>
              <a:t>What does the feedback enabled for HCI design?</a:t>
            </a:r>
          </a:p>
        </p:txBody>
      </p:sp>
      <p:sp>
        <p:nvSpPr>
          <p:cNvPr id="2130" name="Google Shape;2130;p65"/>
          <p:cNvSpPr txBox="1">
            <a:spLocks noGrp="1"/>
          </p:cNvSpPr>
          <p:nvPr>
            <p:ph type="subTitle" idx="1"/>
          </p:nvPr>
        </p:nvSpPr>
        <p:spPr>
          <a:xfrm>
            <a:off x="-3279" y="1517293"/>
            <a:ext cx="5096773" cy="2707575"/>
          </a:xfrm>
          <a:prstGeom prst="rect">
            <a:avLst/>
          </a:prstGeom>
        </p:spPr>
        <p:txBody>
          <a:bodyPr spcFirstLastPara="1" wrap="square" lIns="91425" tIns="91425" rIns="91425" bIns="91425" anchor="t" anchorCtr="0">
            <a:noAutofit/>
          </a:bodyPr>
          <a:lstStyle/>
          <a:p>
            <a:pPr marL="117475" indent="-3175"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In short, because the feedback activation model provides a fairly comprehensive account of the moving organization in a complex environment, it can be used as the basis for the design of interfaces that consider the cognitive system to be an interactive whole as opposed to separate units of attention and motion organization.</a:t>
            </a:r>
          </a:p>
          <a:p>
            <a:pPr marL="0" lvl="0" indent="0" algn="l" rtl="0">
              <a:spcBef>
                <a:spcPts val="0"/>
              </a:spcBef>
              <a:spcAft>
                <a:spcPts val="0"/>
              </a:spcAft>
              <a:buNone/>
            </a:pPr>
            <a:endParaRPr dirty="0">
              <a:solidFill>
                <a:schemeClr val="bg1"/>
              </a:solidFill>
            </a:endParaRPr>
          </a:p>
        </p:txBody>
      </p:sp>
      <p:grpSp>
        <p:nvGrpSpPr>
          <p:cNvPr id="2131" name="Google Shape;2131;p65"/>
          <p:cNvGrpSpPr/>
          <p:nvPr/>
        </p:nvGrpSpPr>
        <p:grpSpPr>
          <a:xfrm>
            <a:off x="5626077" y="1020996"/>
            <a:ext cx="2335101" cy="3203872"/>
            <a:chOff x="3779900" y="1733725"/>
            <a:chExt cx="1636950" cy="2245975"/>
          </a:xfrm>
        </p:grpSpPr>
        <p:sp>
          <p:nvSpPr>
            <p:cNvPr id="2132" name="Google Shape;2132;p6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6" name="Google Shape;2136;p65"/>
          <p:cNvCxnSpPr/>
          <p:nvPr/>
        </p:nvCxnSpPr>
        <p:spPr>
          <a:xfrm>
            <a:off x="177255" y="41692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4" name="Google Shape;178;p40">
            <a:extLst>
              <a:ext uri="{FF2B5EF4-FFF2-40B4-BE49-F238E27FC236}">
                <a16:creationId xmlns:a16="http://schemas.microsoft.com/office/drawing/2014/main" id="{EAA544DD-583B-480A-C7E6-ED5A586FABAC}"/>
              </a:ext>
            </a:extLst>
          </p:cNvPr>
          <p:cNvSpPr txBox="1">
            <a:spLocks/>
          </p:cNvSpPr>
          <p:nvPr/>
        </p:nvSpPr>
        <p:spPr>
          <a:xfrm>
            <a:off x="910475" y="43162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01</a:t>
            </a:r>
            <a:endParaRPr lang="en" dirty="0"/>
          </a:p>
        </p:txBody>
      </p:sp>
      <p:sp>
        <p:nvSpPr>
          <p:cNvPr id="15" name="Google Shape;179;p40">
            <a:extLst>
              <a:ext uri="{FF2B5EF4-FFF2-40B4-BE49-F238E27FC236}">
                <a16:creationId xmlns:a16="http://schemas.microsoft.com/office/drawing/2014/main" id="{EBC74E16-6F78-B654-6B66-72A1B20CEAFA}"/>
              </a:ext>
            </a:extLst>
          </p:cNvPr>
          <p:cNvSpPr txBox="1">
            <a:spLocks noGrp="1"/>
          </p:cNvSpPr>
          <p:nvPr>
            <p:ph type="title"/>
          </p:nvPr>
        </p:nvSpPr>
        <p:spPr>
          <a:xfrm>
            <a:off x="3460639" y="234441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Human Information Processing and Perceptual-Motor Behavior</a:t>
            </a:r>
            <a:endParaRPr dirty="0"/>
          </a:p>
        </p:txBody>
      </p:sp>
      <p:sp>
        <p:nvSpPr>
          <p:cNvPr id="16" name="Google Shape;181;p40">
            <a:extLst>
              <a:ext uri="{FF2B5EF4-FFF2-40B4-BE49-F238E27FC236}">
                <a16:creationId xmlns:a16="http://schemas.microsoft.com/office/drawing/2014/main" id="{175FAF98-B9ED-525A-5A1D-395BA0586DEC}"/>
              </a:ext>
            </a:extLst>
          </p:cNvPr>
          <p:cNvSpPr txBox="1">
            <a:spLocks noGrp="1"/>
          </p:cNvSpPr>
          <p:nvPr>
            <p:ph type="title" idx="2"/>
          </p:nvPr>
        </p:nvSpPr>
        <p:spPr>
          <a:xfrm>
            <a:off x="6010813" y="186826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Traslation, Coding, and Mapping</a:t>
            </a:r>
            <a:endParaRPr dirty="0"/>
          </a:p>
        </p:txBody>
      </p:sp>
      <p:sp>
        <p:nvSpPr>
          <p:cNvPr id="17" name="Google Shape;183;p40">
            <a:extLst>
              <a:ext uri="{FF2B5EF4-FFF2-40B4-BE49-F238E27FC236}">
                <a16:creationId xmlns:a16="http://schemas.microsoft.com/office/drawing/2014/main" id="{FD7493A7-66CD-F9BB-A1DB-898A0FD7A40E}"/>
              </a:ext>
            </a:extLst>
          </p:cNvPr>
          <p:cNvSpPr txBox="1">
            <a:spLocks noGrp="1"/>
          </p:cNvSpPr>
          <p:nvPr>
            <p:ph type="title" idx="4"/>
          </p:nvPr>
        </p:nvSpPr>
        <p:spPr>
          <a:xfrm>
            <a:off x="910475" y="154250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 Behavioral Emphasis</a:t>
            </a:r>
          </a:p>
        </p:txBody>
      </p:sp>
      <p:sp>
        <p:nvSpPr>
          <p:cNvPr id="18" name="Google Shape;185;p40">
            <a:extLst>
              <a:ext uri="{FF2B5EF4-FFF2-40B4-BE49-F238E27FC236}">
                <a16:creationId xmlns:a16="http://schemas.microsoft.com/office/drawing/2014/main" id="{37CB9F6F-D00A-37BF-580F-D9B0AA963948}"/>
              </a:ext>
            </a:extLst>
          </p:cNvPr>
          <p:cNvSpPr txBox="1">
            <a:spLocks/>
          </p:cNvSpPr>
          <p:nvPr/>
        </p:nvSpPr>
        <p:spPr>
          <a:xfrm>
            <a:off x="3460642" y="43162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02</a:t>
            </a:r>
            <a:endParaRPr lang="en" dirty="0"/>
          </a:p>
        </p:txBody>
      </p:sp>
      <p:sp>
        <p:nvSpPr>
          <p:cNvPr id="19" name="Google Shape;186;p40">
            <a:extLst>
              <a:ext uri="{FF2B5EF4-FFF2-40B4-BE49-F238E27FC236}">
                <a16:creationId xmlns:a16="http://schemas.microsoft.com/office/drawing/2014/main" id="{8AF61695-F083-AE0D-F75C-998EF5389D88}"/>
              </a:ext>
            </a:extLst>
          </p:cNvPr>
          <p:cNvSpPr txBox="1">
            <a:spLocks/>
          </p:cNvSpPr>
          <p:nvPr/>
        </p:nvSpPr>
        <p:spPr>
          <a:xfrm>
            <a:off x="6010813" y="490885"/>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03</a:t>
            </a:r>
            <a:endParaRPr lang="en" dirty="0"/>
          </a:p>
        </p:txBody>
      </p:sp>
      <p:cxnSp>
        <p:nvCxnSpPr>
          <p:cNvPr id="20" name="Google Shape;187;p40">
            <a:extLst>
              <a:ext uri="{FF2B5EF4-FFF2-40B4-BE49-F238E27FC236}">
                <a16:creationId xmlns:a16="http://schemas.microsoft.com/office/drawing/2014/main" id="{CE81F957-E80D-60D6-5A09-3AF1A07FA9E8}"/>
              </a:ext>
            </a:extLst>
          </p:cNvPr>
          <p:cNvCxnSpPr>
            <a:cxnSpLocks/>
          </p:cNvCxnSpPr>
          <p:nvPr/>
        </p:nvCxnSpPr>
        <p:spPr>
          <a:xfrm>
            <a:off x="1745384" y="12147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 name="Google Shape;188;p40">
            <a:extLst>
              <a:ext uri="{FF2B5EF4-FFF2-40B4-BE49-F238E27FC236}">
                <a16:creationId xmlns:a16="http://schemas.microsoft.com/office/drawing/2014/main" id="{9023D96F-0396-FF14-92D8-687A26B50CE8}"/>
              </a:ext>
            </a:extLst>
          </p:cNvPr>
          <p:cNvCxnSpPr>
            <a:cxnSpLocks/>
          </p:cNvCxnSpPr>
          <p:nvPr/>
        </p:nvCxnSpPr>
        <p:spPr>
          <a:xfrm>
            <a:off x="4295542" y="120708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 name="Google Shape;189;p40">
            <a:extLst>
              <a:ext uri="{FF2B5EF4-FFF2-40B4-BE49-F238E27FC236}">
                <a16:creationId xmlns:a16="http://schemas.microsoft.com/office/drawing/2014/main" id="{53FA83C8-0AB0-4603-752F-693F2B2986CA}"/>
              </a:ext>
            </a:extLst>
          </p:cNvPr>
          <p:cNvCxnSpPr>
            <a:cxnSpLocks/>
          </p:cNvCxnSpPr>
          <p:nvPr/>
        </p:nvCxnSpPr>
        <p:spPr>
          <a:xfrm>
            <a:off x="6845713" y="1266345"/>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 name="Google Shape;178;p40">
            <a:extLst>
              <a:ext uri="{FF2B5EF4-FFF2-40B4-BE49-F238E27FC236}">
                <a16:creationId xmlns:a16="http://schemas.microsoft.com/office/drawing/2014/main" id="{D13C6AFC-E5A2-0489-7639-31BF66423611}"/>
              </a:ext>
            </a:extLst>
          </p:cNvPr>
          <p:cNvSpPr txBox="1">
            <a:spLocks/>
          </p:cNvSpPr>
          <p:nvPr/>
        </p:nvSpPr>
        <p:spPr>
          <a:xfrm>
            <a:off x="1610057" y="276945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04</a:t>
            </a:r>
            <a:endParaRPr lang="en" dirty="0"/>
          </a:p>
        </p:txBody>
      </p:sp>
      <p:sp>
        <p:nvSpPr>
          <p:cNvPr id="24" name="Google Shape;183;p40">
            <a:extLst>
              <a:ext uri="{FF2B5EF4-FFF2-40B4-BE49-F238E27FC236}">
                <a16:creationId xmlns:a16="http://schemas.microsoft.com/office/drawing/2014/main" id="{A498DC9C-8759-AA28-70EA-857D66699FF9}"/>
              </a:ext>
            </a:extLst>
          </p:cNvPr>
          <p:cNvSpPr txBox="1">
            <a:spLocks/>
          </p:cNvSpPr>
          <p:nvPr/>
        </p:nvSpPr>
        <p:spPr>
          <a:xfrm>
            <a:off x="1610057" y="3766742"/>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a:t>Attention and Performance</a:t>
            </a:r>
            <a:endParaRPr lang="en-US" dirty="0"/>
          </a:p>
        </p:txBody>
      </p:sp>
      <p:cxnSp>
        <p:nvCxnSpPr>
          <p:cNvPr id="25" name="Google Shape;187;p40">
            <a:extLst>
              <a:ext uri="{FF2B5EF4-FFF2-40B4-BE49-F238E27FC236}">
                <a16:creationId xmlns:a16="http://schemas.microsoft.com/office/drawing/2014/main" id="{BC7BDFD5-8BAE-3493-EB0F-E600C0AEDF4A}"/>
              </a:ext>
            </a:extLst>
          </p:cNvPr>
          <p:cNvCxnSpPr/>
          <p:nvPr/>
        </p:nvCxnSpPr>
        <p:spPr>
          <a:xfrm>
            <a:off x="2444957" y="35449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6" name="Google Shape;179;p40">
            <a:extLst>
              <a:ext uri="{FF2B5EF4-FFF2-40B4-BE49-F238E27FC236}">
                <a16:creationId xmlns:a16="http://schemas.microsoft.com/office/drawing/2014/main" id="{6CE1267B-3A26-CA6A-0C5C-86ABC3C88B10}"/>
              </a:ext>
            </a:extLst>
          </p:cNvPr>
          <p:cNvSpPr txBox="1">
            <a:spLocks/>
          </p:cNvSpPr>
          <p:nvPr/>
        </p:nvSpPr>
        <p:spPr>
          <a:xfrm>
            <a:off x="5027743" y="4315142"/>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a:solidFill>
                  <a:srgbClr val="D7DFE4"/>
                </a:solidFill>
                <a:latin typeface="Montserrat ExtraBold" panose="00000900000000000000" pitchFamily="2" charset="0"/>
                <a:ea typeface="Roboto Medium" panose="02000000000000000000" pitchFamily="2" charset="0"/>
              </a:rPr>
              <a:t>Perceptual-Motor Interaction in Applied Tasks</a:t>
            </a:r>
            <a:endParaRPr lang="en-US" dirty="0">
              <a:solidFill>
                <a:srgbClr val="D7DFE4"/>
              </a:solidFill>
              <a:latin typeface="Montserrat ExtraBold" panose="00000900000000000000" pitchFamily="2" charset="0"/>
              <a:ea typeface="Roboto Medium" panose="02000000000000000000" pitchFamily="2" charset="0"/>
            </a:endParaRPr>
          </a:p>
        </p:txBody>
      </p:sp>
      <p:sp>
        <p:nvSpPr>
          <p:cNvPr id="27" name="Google Shape;185;p40">
            <a:extLst>
              <a:ext uri="{FF2B5EF4-FFF2-40B4-BE49-F238E27FC236}">
                <a16:creationId xmlns:a16="http://schemas.microsoft.com/office/drawing/2014/main" id="{A3871559-D4FD-B4C2-5F30-EF628A060737}"/>
              </a:ext>
            </a:extLst>
          </p:cNvPr>
          <p:cNvSpPr txBox="1">
            <a:spLocks/>
          </p:cNvSpPr>
          <p:nvPr/>
        </p:nvSpPr>
        <p:spPr>
          <a:xfrm>
            <a:off x="5027743" y="276945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a:t>05</a:t>
            </a:r>
            <a:endParaRPr lang="en" dirty="0"/>
          </a:p>
        </p:txBody>
      </p:sp>
      <p:cxnSp>
        <p:nvCxnSpPr>
          <p:cNvPr id="28" name="Google Shape;188;p40">
            <a:extLst>
              <a:ext uri="{FF2B5EF4-FFF2-40B4-BE49-F238E27FC236}">
                <a16:creationId xmlns:a16="http://schemas.microsoft.com/office/drawing/2014/main" id="{A52BBB97-40D5-B806-FF3A-5973C9C8208B}"/>
              </a:ext>
            </a:extLst>
          </p:cNvPr>
          <p:cNvCxnSpPr/>
          <p:nvPr/>
        </p:nvCxnSpPr>
        <p:spPr>
          <a:xfrm>
            <a:off x="5862643" y="35449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TextBox 3">
            <a:extLst>
              <a:ext uri="{FF2B5EF4-FFF2-40B4-BE49-F238E27FC236}">
                <a16:creationId xmlns:a16="http://schemas.microsoft.com/office/drawing/2014/main" id="{7AB50BFE-A13C-FBF2-38FE-719967C89372}"/>
              </a:ext>
            </a:extLst>
          </p:cNvPr>
          <p:cNvSpPr txBox="1"/>
          <p:nvPr/>
        </p:nvSpPr>
        <p:spPr>
          <a:xfrm>
            <a:off x="700811" y="3754325"/>
            <a:ext cx="7742365" cy="954107"/>
          </a:xfrm>
          <a:prstGeom prst="rect">
            <a:avLst/>
          </a:prstGeom>
          <a:noFill/>
        </p:spPr>
        <p:txBody>
          <a:bodyPr wrap="square">
            <a:spAutoFit/>
          </a:bodyPr>
          <a:lstStyle/>
          <a:p>
            <a:pPr algn="ctr"/>
            <a:r>
              <a:rPr lang="en-US" sz="2800" dirty="0">
                <a:solidFill>
                  <a:schemeClr val="tx2"/>
                </a:solidFill>
                <a:latin typeface="Roboto Black" panose="02000000000000000000" pitchFamily="2" charset="0"/>
                <a:ea typeface="Roboto Black" panose="02000000000000000000" pitchFamily="2" charset="0"/>
              </a:rPr>
              <a:t>PERCEPTUAL-MOTOR INTERACTION IN APPLIED TASK: A FEW EXAMPLES </a:t>
            </a:r>
          </a:p>
        </p:txBody>
      </p:sp>
      <p:pic>
        <p:nvPicPr>
          <p:cNvPr id="2" name="Picture Placeholder 4">
            <a:extLst>
              <a:ext uri="{FF2B5EF4-FFF2-40B4-BE49-F238E27FC236}">
                <a16:creationId xmlns:a16="http://schemas.microsoft.com/office/drawing/2014/main" id="{278DC538-F7FD-8AB6-DE61-3CA89B7029DD}"/>
              </a:ext>
            </a:extLst>
          </p:cNvPr>
          <p:cNvPicPr>
            <a:picLocks noChangeAspect="1"/>
          </p:cNvPicPr>
          <p:nvPr/>
        </p:nvPicPr>
        <p:blipFill>
          <a:blip r:embed="rId3">
            <a:extLst>
              <a:ext uri="{28A0092B-C50C-407E-A947-70E740481C1C}">
                <a14:useLocalDpi xmlns:a14="http://schemas.microsoft.com/office/drawing/2010/main" val="0"/>
              </a:ext>
            </a:extLst>
          </a:blip>
          <a:srcRect l="15761" r="15761"/>
          <a:stretch/>
        </p:blipFill>
        <p:spPr>
          <a:xfrm>
            <a:off x="2967032" y="516082"/>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3358012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pic>
        <p:nvPicPr>
          <p:cNvPr id="4" name="Picture 3">
            <a:extLst>
              <a:ext uri="{FF2B5EF4-FFF2-40B4-BE49-F238E27FC236}">
                <a16:creationId xmlns:a16="http://schemas.microsoft.com/office/drawing/2014/main" id="{4EBF8D5F-79D3-9FAD-E72D-9ED05CAA5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004" y="147183"/>
            <a:ext cx="2507814" cy="2586575"/>
          </a:xfrm>
          <a:prstGeom prst="rect">
            <a:avLst/>
          </a:prstGeom>
        </p:spPr>
      </p:pic>
      <p:pic>
        <p:nvPicPr>
          <p:cNvPr id="5" name="Graphic 4" descr="Gears">
            <a:extLst>
              <a:ext uri="{FF2B5EF4-FFF2-40B4-BE49-F238E27FC236}">
                <a16:creationId xmlns:a16="http://schemas.microsoft.com/office/drawing/2014/main" id="{41D1A836-1EE8-FE15-95E8-348FD7FC5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406" y="2008380"/>
            <a:ext cx="532509" cy="549233"/>
          </a:xfrm>
          <a:prstGeom prst="rect">
            <a:avLst/>
          </a:prstGeom>
        </p:spPr>
      </p:pic>
      <p:pic>
        <p:nvPicPr>
          <p:cNvPr id="6" name="Graphic 5" descr="Money">
            <a:extLst>
              <a:ext uri="{FF2B5EF4-FFF2-40B4-BE49-F238E27FC236}">
                <a16:creationId xmlns:a16="http://schemas.microsoft.com/office/drawing/2014/main" id="{2C08486C-BEA0-6389-F0B1-9BF43F330C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52" y="1107110"/>
            <a:ext cx="532509" cy="549233"/>
          </a:xfrm>
          <a:prstGeom prst="rect">
            <a:avLst/>
          </a:prstGeom>
        </p:spPr>
      </p:pic>
      <p:pic>
        <p:nvPicPr>
          <p:cNvPr id="7" name="Graphic 6" descr="Books on Shelf">
            <a:extLst>
              <a:ext uri="{FF2B5EF4-FFF2-40B4-BE49-F238E27FC236}">
                <a16:creationId xmlns:a16="http://schemas.microsoft.com/office/drawing/2014/main" id="{6D22A9DA-A430-B332-47D7-E51E9C06A3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8535" y="323845"/>
            <a:ext cx="532509" cy="549233"/>
          </a:xfrm>
          <a:prstGeom prst="rect">
            <a:avLst/>
          </a:prstGeom>
        </p:spPr>
      </p:pic>
      <p:pic>
        <p:nvPicPr>
          <p:cNvPr id="8" name="Graphic 7" descr="Coffee">
            <a:extLst>
              <a:ext uri="{FF2B5EF4-FFF2-40B4-BE49-F238E27FC236}">
                <a16:creationId xmlns:a16="http://schemas.microsoft.com/office/drawing/2014/main" id="{539008E6-CC8E-2C68-4ADD-A7EEEC7594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09032" y="885708"/>
            <a:ext cx="866485" cy="893698"/>
          </a:xfrm>
          <a:prstGeom prst="rect">
            <a:avLst/>
          </a:prstGeom>
        </p:spPr>
      </p:pic>
      <p:sp>
        <p:nvSpPr>
          <p:cNvPr id="9" name="TextBox 8">
            <a:extLst>
              <a:ext uri="{FF2B5EF4-FFF2-40B4-BE49-F238E27FC236}">
                <a16:creationId xmlns:a16="http://schemas.microsoft.com/office/drawing/2014/main" id="{55F74B1B-57F7-377E-ABD6-363ED59D8018}"/>
              </a:ext>
            </a:extLst>
          </p:cNvPr>
          <p:cNvSpPr txBox="1"/>
          <p:nvPr/>
        </p:nvSpPr>
        <p:spPr>
          <a:xfrm>
            <a:off x="407611" y="272480"/>
            <a:ext cx="6322423" cy="1538883"/>
          </a:xfrm>
          <a:prstGeom prst="rect">
            <a:avLst/>
          </a:prstGeom>
          <a:noFill/>
        </p:spPr>
        <p:txBody>
          <a:bodyPr wrap="square" rtlCol="0">
            <a:spAutoFit/>
          </a:bodyPr>
          <a:lstStyle/>
          <a:p>
            <a:r>
              <a:rPr lang="en-US" sz="3200" dirty="0">
                <a:solidFill>
                  <a:schemeClr val="tx2"/>
                </a:solidFill>
                <a:latin typeface="Roboto Black" panose="02000000000000000000" pitchFamily="2" charset="0"/>
                <a:ea typeface="Roboto Black" panose="02000000000000000000" pitchFamily="2" charset="0"/>
              </a:rPr>
              <a:t>Remote Operation and Endoscopic Surgency</a:t>
            </a:r>
          </a:p>
          <a:p>
            <a:endParaRPr lang="en-US" sz="3000" dirty="0">
              <a:solidFill>
                <a:schemeClr val="tx2"/>
              </a:solidFill>
              <a:latin typeface="Roboto Black" panose="02000000000000000000" pitchFamily="2" charset="0"/>
              <a:ea typeface="Roboto Black" panose="02000000000000000000" pitchFamily="2" charset="0"/>
            </a:endParaRPr>
          </a:p>
        </p:txBody>
      </p:sp>
      <p:sp>
        <p:nvSpPr>
          <p:cNvPr id="11" name="Oval 10">
            <a:extLst>
              <a:ext uri="{FF2B5EF4-FFF2-40B4-BE49-F238E27FC236}">
                <a16:creationId xmlns:a16="http://schemas.microsoft.com/office/drawing/2014/main" id="{14C328EA-34EA-AF3F-D9CD-D1DEAFA6120C}"/>
              </a:ext>
            </a:extLst>
          </p:cNvPr>
          <p:cNvSpPr/>
          <p:nvPr/>
        </p:nvSpPr>
        <p:spPr>
          <a:xfrm rot="5400000">
            <a:off x="407610" y="3160233"/>
            <a:ext cx="914037" cy="914038"/>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9FE2AFD-AA3B-0C2C-F1C2-939384B20B24}"/>
              </a:ext>
            </a:extLst>
          </p:cNvPr>
          <p:cNvSpPr/>
          <p:nvPr/>
        </p:nvSpPr>
        <p:spPr>
          <a:xfrm rot="5400000">
            <a:off x="433308" y="416560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AFCE616-EFD9-04AD-E09B-6FD7B01E280A}"/>
              </a:ext>
            </a:extLst>
          </p:cNvPr>
          <p:cNvSpPr/>
          <p:nvPr/>
        </p:nvSpPr>
        <p:spPr>
          <a:xfrm rot="5400000">
            <a:off x="1211211" y="3299619"/>
            <a:ext cx="404957" cy="404957"/>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6685DC-FCB2-CB7E-7231-8F479EE6C52C}"/>
              </a:ext>
            </a:extLst>
          </p:cNvPr>
          <p:cNvSpPr/>
          <p:nvPr/>
        </p:nvSpPr>
        <p:spPr>
          <a:xfrm rot="5400000">
            <a:off x="1271807" y="3985116"/>
            <a:ext cx="320469" cy="320469"/>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6961214-E2C0-68D2-9A7C-CEF6F29FDD1C}"/>
              </a:ext>
            </a:extLst>
          </p:cNvPr>
          <p:cNvSpPr txBox="1"/>
          <p:nvPr/>
        </p:nvSpPr>
        <p:spPr>
          <a:xfrm>
            <a:off x="407609" y="1332557"/>
            <a:ext cx="4572000" cy="1693220"/>
          </a:xfrm>
          <a:prstGeom prst="rect">
            <a:avLst/>
          </a:prstGeom>
          <a:noFill/>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Work by Hanna, </a:t>
            </a:r>
            <a:r>
              <a:rPr lang="en-US" dirty="0" err="1">
                <a:solidFill>
                  <a:schemeClr val="bg1"/>
                </a:solidFill>
                <a:latin typeface="Roboto Light" panose="02000000000000000000" pitchFamily="2" charset="0"/>
                <a:ea typeface="Roboto Light" panose="02000000000000000000" pitchFamily="2" charset="0"/>
                <a:cs typeface="Times New Roman" panose="02020603050405020304" pitchFamily="18" charset="0"/>
              </a:rPr>
              <a:t>Shimi</a:t>
            </a: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 and </a:t>
            </a:r>
            <a:r>
              <a:rPr lang="en-US" dirty="0" err="1">
                <a:solidFill>
                  <a:schemeClr val="bg1"/>
                </a:solidFill>
                <a:latin typeface="Roboto Light" panose="02000000000000000000" pitchFamily="2" charset="0"/>
                <a:ea typeface="Roboto Light" panose="02000000000000000000" pitchFamily="2" charset="0"/>
                <a:cs typeface="Times New Roman" panose="02020603050405020304" pitchFamily="18" charset="0"/>
              </a:rPr>
              <a:t>Cuschieri</a:t>
            </a: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 (1998) examined task performance of surgeons as a function of the location of the image display used during endoscopic surgical procedures. In their study, the display was located in front, to the left, or to the right of the surgeon. In addition, the display was placed either at eye level or at the level of the surgeon’s hands.</a:t>
            </a:r>
          </a:p>
        </p:txBody>
      </p:sp>
      <p:pic>
        <p:nvPicPr>
          <p:cNvPr id="17" name="Picture 16" descr="A picture containing text&#10;&#10;Description automatically generated">
            <a:extLst>
              <a:ext uri="{FF2B5EF4-FFF2-40B4-BE49-F238E27FC236}">
                <a16:creationId xmlns:a16="http://schemas.microsoft.com/office/drawing/2014/main" id="{7D041682-B2A0-895E-A644-E86B366D1A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57884" y="3118490"/>
            <a:ext cx="3156000" cy="2025010"/>
          </a:xfrm>
          <a:prstGeom prst="rect">
            <a:avLst/>
          </a:prstGeom>
        </p:spPr>
      </p:pic>
    </p:spTree>
    <p:extLst>
      <p:ext uri="{BB962C8B-B14F-4D97-AF65-F5344CB8AC3E}">
        <p14:creationId xmlns:p14="http://schemas.microsoft.com/office/powerpoint/2010/main" val="1154967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49" name="TextBox 2048">
            <a:extLst>
              <a:ext uri="{FF2B5EF4-FFF2-40B4-BE49-F238E27FC236}">
                <a16:creationId xmlns:a16="http://schemas.microsoft.com/office/drawing/2014/main" id="{6913FAFC-01E4-57C3-D2F6-A4449DBCA92F}"/>
              </a:ext>
            </a:extLst>
          </p:cNvPr>
          <p:cNvSpPr txBox="1"/>
          <p:nvPr/>
        </p:nvSpPr>
        <p:spPr>
          <a:xfrm>
            <a:off x="2725771" y="351977"/>
            <a:ext cx="6322423" cy="1323439"/>
          </a:xfrm>
          <a:prstGeom prst="rect">
            <a:avLst/>
          </a:prstGeom>
          <a:noFill/>
        </p:spPr>
        <p:txBody>
          <a:bodyPr wrap="square" rtlCol="0">
            <a:spAutoFit/>
          </a:bodyPr>
          <a:lstStyle/>
          <a:p>
            <a:pPr algn="r"/>
            <a:r>
              <a:rPr lang="en-US" sz="4000" dirty="0">
                <a:solidFill>
                  <a:schemeClr val="tx2"/>
                </a:solidFill>
                <a:latin typeface="Roboto Black" panose="02000000000000000000" pitchFamily="2" charset="0"/>
                <a:ea typeface="Roboto Black" panose="02000000000000000000" pitchFamily="2" charset="0"/>
              </a:rPr>
              <a:t>Remote Operation and Endoscopic Surgency</a:t>
            </a:r>
          </a:p>
        </p:txBody>
      </p:sp>
      <p:sp>
        <p:nvSpPr>
          <p:cNvPr id="2050" name="Oval 2049">
            <a:extLst>
              <a:ext uri="{FF2B5EF4-FFF2-40B4-BE49-F238E27FC236}">
                <a16:creationId xmlns:a16="http://schemas.microsoft.com/office/drawing/2014/main" id="{DD915CAF-6DC1-0A48-BAD2-6B0AE63D1C7B}"/>
              </a:ext>
            </a:extLst>
          </p:cNvPr>
          <p:cNvSpPr/>
          <p:nvPr/>
        </p:nvSpPr>
        <p:spPr>
          <a:xfrm rot="10800000">
            <a:off x="7448677" y="3846142"/>
            <a:ext cx="914037" cy="914038"/>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211DE742-7EC7-3EB0-1166-14D2F209C236}"/>
              </a:ext>
            </a:extLst>
          </p:cNvPr>
          <p:cNvSpPr/>
          <p:nvPr/>
        </p:nvSpPr>
        <p:spPr>
          <a:xfrm rot="10800000">
            <a:off x="6865571" y="387184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CD58FC55-99CA-5247-F2D5-98E4627B30E5}"/>
              </a:ext>
            </a:extLst>
          </p:cNvPr>
          <p:cNvSpPr/>
          <p:nvPr/>
        </p:nvSpPr>
        <p:spPr>
          <a:xfrm rot="10800000">
            <a:off x="7818372" y="4649743"/>
            <a:ext cx="404957" cy="404957"/>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07CD06FC-0707-C7C8-B7F1-E38C25CB1420}"/>
              </a:ext>
            </a:extLst>
          </p:cNvPr>
          <p:cNvSpPr/>
          <p:nvPr/>
        </p:nvSpPr>
        <p:spPr>
          <a:xfrm rot="10800000">
            <a:off x="7217363" y="4710339"/>
            <a:ext cx="320469" cy="320469"/>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2055">
            <a:extLst>
              <a:ext uri="{FF2B5EF4-FFF2-40B4-BE49-F238E27FC236}">
                <a16:creationId xmlns:a16="http://schemas.microsoft.com/office/drawing/2014/main" id="{545D92F2-58C2-425F-B41B-9DC62A40A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87" y="351977"/>
            <a:ext cx="2507814" cy="2586575"/>
          </a:xfrm>
          <a:prstGeom prst="rect">
            <a:avLst/>
          </a:prstGeom>
        </p:spPr>
      </p:pic>
      <p:pic>
        <p:nvPicPr>
          <p:cNvPr id="2057" name="Graphic 2056" descr="Gears">
            <a:extLst>
              <a:ext uri="{FF2B5EF4-FFF2-40B4-BE49-F238E27FC236}">
                <a16:creationId xmlns:a16="http://schemas.microsoft.com/office/drawing/2014/main" id="{74EA5AC9-FFF1-25CB-C6CA-B564A7E06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89" y="2213174"/>
            <a:ext cx="532509" cy="549233"/>
          </a:xfrm>
          <a:prstGeom prst="rect">
            <a:avLst/>
          </a:prstGeom>
        </p:spPr>
      </p:pic>
      <p:pic>
        <p:nvPicPr>
          <p:cNvPr id="2058" name="Graphic 2057" descr="Money">
            <a:extLst>
              <a:ext uri="{FF2B5EF4-FFF2-40B4-BE49-F238E27FC236}">
                <a16:creationId xmlns:a16="http://schemas.microsoft.com/office/drawing/2014/main" id="{94C9885A-C173-924E-8115-16B8115F1F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635" y="1311904"/>
            <a:ext cx="532509" cy="549233"/>
          </a:xfrm>
          <a:prstGeom prst="rect">
            <a:avLst/>
          </a:prstGeom>
        </p:spPr>
      </p:pic>
      <p:pic>
        <p:nvPicPr>
          <p:cNvPr id="2059" name="Graphic 2058" descr="Books on Shelf">
            <a:extLst>
              <a:ext uri="{FF2B5EF4-FFF2-40B4-BE49-F238E27FC236}">
                <a16:creationId xmlns:a16="http://schemas.microsoft.com/office/drawing/2014/main" id="{224B9D5F-4DAE-A95A-4EBC-ABE883894A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218" y="528639"/>
            <a:ext cx="532509" cy="549233"/>
          </a:xfrm>
          <a:prstGeom prst="rect">
            <a:avLst/>
          </a:prstGeom>
        </p:spPr>
      </p:pic>
      <p:pic>
        <p:nvPicPr>
          <p:cNvPr id="2060" name="Graphic 2059" descr="Coffee">
            <a:extLst>
              <a:ext uri="{FF2B5EF4-FFF2-40B4-BE49-F238E27FC236}">
                <a16:creationId xmlns:a16="http://schemas.microsoft.com/office/drawing/2014/main" id="{FF733205-40B1-7E9E-8E90-707B0AD2A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4715" y="1090502"/>
            <a:ext cx="866485" cy="893698"/>
          </a:xfrm>
          <a:prstGeom prst="rect">
            <a:avLst/>
          </a:prstGeom>
        </p:spPr>
      </p:pic>
      <p:sp>
        <p:nvSpPr>
          <p:cNvPr id="2" name="Rectangle 1">
            <a:extLst>
              <a:ext uri="{FF2B5EF4-FFF2-40B4-BE49-F238E27FC236}">
                <a16:creationId xmlns:a16="http://schemas.microsoft.com/office/drawing/2014/main" id="{002416A3-24B0-21DD-A680-7D45B4E92B46}"/>
              </a:ext>
            </a:extLst>
          </p:cNvPr>
          <p:cNvSpPr/>
          <p:nvPr/>
        </p:nvSpPr>
        <p:spPr>
          <a:xfrm>
            <a:off x="3320792" y="2169375"/>
            <a:ext cx="5702267" cy="540661"/>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Hanna et al. (1998) showed that the surgeons’ performance was affected by the location of the display. </a:t>
            </a:r>
          </a:p>
        </p:txBody>
      </p:sp>
      <p:sp>
        <p:nvSpPr>
          <p:cNvPr id="3" name="Rectangle 2">
            <a:extLst>
              <a:ext uri="{FF2B5EF4-FFF2-40B4-BE49-F238E27FC236}">
                <a16:creationId xmlns:a16="http://schemas.microsoft.com/office/drawing/2014/main" id="{E3D299A5-5C6A-D31D-0767-A2A03FDE2ABC}"/>
              </a:ext>
            </a:extLst>
          </p:cNvPr>
          <p:cNvSpPr/>
          <p:nvPr/>
        </p:nvSpPr>
        <p:spPr>
          <a:xfrm>
            <a:off x="3320792" y="2883397"/>
            <a:ext cx="5702267" cy="1232197"/>
          </a:xfrm>
          <a:prstGeom prst="rect">
            <a:avLst/>
          </a:prstGeom>
        </p:spPr>
        <p:txBody>
          <a:bodyPr wrap="square">
            <a:spAutoFit/>
          </a:bodyPr>
          <a:lstStyle/>
          <a:p>
            <a:pPr algn="just">
              <a:lnSpc>
                <a:spcPct val="107000"/>
              </a:lnSpc>
              <a:spcAft>
                <a:spcPts val="800"/>
              </a:spcAft>
            </a:pPr>
            <a:r>
              <a:rPr lang="en-US" dirty="0" err="1">
                <a:solidFill>
                  <a:schemeClr val="bg1"/>
                </a:solidFill>
                <a:latin typeface="Roboto Light" panose="02000000000000000000" pitchFamily="2" charset="0"/>
                <a:ea typeface="Roboto Light" panose="02000000000000000000" pitchFamily="2" charset="0"/>
                <a:cs typeface="Times New Roman" panose="02020603050405020304" pitchFamily="18" charset="0"/>
              </a:rPr>
              <a:t>Mandryk</a:t>
            </a: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 and </a:t>
            </a:r>
            <a:r>
              <a:rPr lang="en-US" dirty="0" err="1">
                <a:solidFill>
                  <a:schemeClr val="bg1"/>
                </a:solidFill>
                <a:latin typeface="Roboto Light" panose="02000000000000000000" pitchFamily="2" charset="0"/>
                <a:ea typeface="Roboto Light" panose="02000000000000000000" pitchFamily="2" charset="0"/>
                <a:cs typeface="Times New Roman" panose="02020603050405020304" pitchFamily="18" charset="0"/>
              </a:rPr>
              <a:t>MacKenzie</a:t>
            </a: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 (1999) also investigated the benefits of projecting and superimposing the image from the endoscopic camera directly over the workspace. Their results showed that performance was superior when participants were initially exposed to the superimposed viewing conditions.</a:t>
            </a:r>
          </a:p>
        </p:txBody>
      </p:sp>
    </p:spTree>
    <p:extLst>
      <p:ext uri="{BB962C8B-B14F-4D97-AF65-F5344CB8AC3E}">
        <p14:creationId xmlns:p14="http://schemas.microsoft.com/office/powerpoint/2010/main" val="226263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49" name="TextBox 2048">
            <a:extLst>
              <a:ext uri="{FF2B5EF4-FFF2-40B4-BE49-F238E27FC236}">
                <a16:creationId xmlns:a16="http://schemas.microsoft.com/office/drawing/2014/main" id="{6913FAFC-01E4-57C3-D2F6-A4449DBCA92F}"/>
              </a:ext>
            </a:extLst>
          </p:cNvPr>
          <p:cNvSpPr txBox="1"/>
          <p:nvPr/>
        </p:nvSpPr>
        <p:spPr>
          <a:xfrm>
            <a:off x="2559029" y="416677"/>
            <a:ext cx="6322423" cy="1323439"/>
          </a:xfrm>
          <a:prstGeom prst="rect">
            <a:avLst/>
          </a:prstGeom>
          <a:noFill/>
        </p:spPr>
        <p:txBody>
          <a:bodyPr wrap="square" rtlCol="0">
            <a:spAutoFit/>
          </a:bodyPr>
          <a:lstStyle/>
          <a:p>
            <a:pPr algn="ctr"/>
            <a:r>
              <a:rPr lang="en-US" sz="4000" dirty="0">
                <a:solidFill>
                  <a:schemeClr val="tx2"/>
                </a:solidFill>
                <a:latin typeface="Roboto Black" panose="02000000000000000000" pitchFamily="2" charset="0"/>
                <a:ea typeface="Roboto Black" panose="02000000000000000000" pitchFamily="2" charset="0"/>
              </a:rPr>
              <a:t>Personal Digital Assistants</a:t>
            </a:r>
          </a:p>
        </p:txBody>
      </p:sp>
      <p:sp>
        <p:nvSpPr>
          <p:cNvPr id="2050" name="Oval 2049">
            <a:extLst>
              <a:ext uri="{FF2B5EF4-FFF2-40B4-BE49-F238E27FC236}">
                <a16:creationId xmlns:a16="http://schemas.microsoft.com/office/drawing/2014/main" id="{DD915CAF-6DC1-0A48-BAD2-6B0AE63D1C7B}"/>
              </a:ext>
            </a:extLst>
          </p:cNvPr>
          <p:cNvSpPr/>
          <p:nvPr/>
        </p:nvSpPr>
        <p:spPr>
          <a:xfrm rot="10800000">
            <a:off x="7448677" y="3846142"/>
            <a:ext cx="914037" cy="914038"/>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211DE742-7EC7-3EB0-1166-14D2F209C236}"/>
              </a:ext>
            </a:extLst>
          </p:cNvPr>
          <p:cNvSpPr/>
          <p:nvPr/>
        </p:nvSpPr>
        <p:spPr>
          <a:xfrm rot="10800000">
            <a:off x="6865571" y="387184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CD58FC55-99CA-5247-F2D5-98E4627B30E5}"/>
              </a:ext>
            </a:extLst>
          </p:cNvPr>
          <p:cNvSpPr/>
          <p:nvPr/>
        </p:nvSpPr>
        <p:spPr>
          <a:xfrm rot="10800000">
            <a:off x="7818372" y="4649743"/>
            <a:ext cx="404957" cy="404957"/>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Oval 2052">
            <a:extLst>
              <a:ext uri="{FF2B5EF4-FFF2-40B4-BE49-F238E27FC236}">
                <a16:creationId xmlns:a16="http://schemas.microsoft.com/office/drawing/2014/main" id="{07CD06FC-0707-C7C8-B7F1-E38C25CB1420}"/>
              </a:ext>
            </a:extLst>
          </p:cNvPr>
          <p:cNvSpPr/>
          <p:nvPr/>
        </p:nvSpPr>
        <p:spPr>
          <a:xfrm rot="10800000">
            <a:off x="7217363" y="4710339"/>
            <a:ext cx="320469" cy="320469"/>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2055">
            <a:extLst>
              <a:ext uri="{FF2B5EF4-FFF2-40B4-BE49-F238E27FC236}">
                <a16:creationId xmlns:a16="http://schemas.microsoft.com/office/drawing/2014/main" id="{545D92F2-58C2-425F-B41B-9DC62A40A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87" y="351977"/>
            <a:ext cx="2507814" cy="2586575"/>
          </a:xfrm>
          <a:prstGeom prst="rect">
            <a:avLst/>
          </a:prstGeom>
        </p:spPr>
      </p:pic>
      <p:pic>
        <p:nvPicPr>
          <p:cNvPr id="2057" name="Graphic 2056" descr="Gears">
            <a:extLst>
              <a:ext uri="{FF2B5EF4-FFF2-40B4-BE49-F238E27FC236}">
                <a16:creationId xmlns:a16="http://schemas.microsoft.com/office/drawing/2014/main" id="{74EA5AC9-FFF1-25CB-C6CA-B564A7E067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089" y="2213174"/>
            <a:ext cx="532509" cy="549233"/>
          </a:xfrm>
          <a:prstGeom prst="rect">
            <a:avLst/>
          </a:prstGeom>
        </p:spPr>
      </p:pic>
      <p:pic>
        <p:nvPicPr>
          <p:cNvPr id="2058" name="Graphic 2057" descr="Money">
            <a:extLst>
              <a:ext uri="{FF2B5EF4-FFF2-40B4-BE49-F238E27FC236}">
                <a16:creationId xmlns:a16="http://schemas.microsoft.com/office/drawing/2014/main" id="{94C9885A-C173-924E-8115-16B8115F1F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7635" y="1311904"/>
            <a:ext cx="532509" cy="549233"/>
          </a:xfrm>
          <a:prstGeom prst="rect">
            <a:avLst/>
          </a:prstGeom>
        </p:spPr>
      </p:pic>
      <p:pic>
        <p:nvPicPr>
          <p:cNvPr id="2059" name="Graphic 2058" descr="Books on Shelf">
            <a:extLst>
              <a:ext uri="{FF2B5EF4-FFF2-40B4-BE49-F238E27FC236}">
                <a16:creationId xmlns:a16="http://schemas.microsoft.com/office/drawing/2014/main" id="{224B9D5F-4DAE-A95A-4EBC-ABE883894A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218" y="528639"/>
            <a:ext cx="532509" cy="549233"/>
          </a:xfrm>
          <a:prstGeom prst="rect">
            <a:avLst/>
          </a:prstGeom>
        </p:spPr>
      </p:pic>
      <p:pic>
        <p:nvPicPr>
          <p:cNvPr id="2060" name="Graphic 2059" descr="Coffee">
            <a:extLst>
              <a:ext uri="{FF2B5EF4-FFF2-40B4-BE49-F238E27FC236}">
                <a16:creationId xmlns:a16="http://schemas.microsoft.com/office/drawing/2014/main" id="{FF733205-40B1-7E9E-8E90-707B0AD2A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64715" y="1090502"/>
            <a:ext cx="866485" cy="893698"/>
          </a:xfrm>
          <a:prstGeom prst="rect">
            <a:avLst/>
          </a:prstGeom>
        </p:spPr>
      </p:pic>
      <p:sp>
        <p:nvSpPr>
          <p:cNvPr id="4" name="Rectangle 3">
            <a:extLst>
              <a:ext uri="{FF2B5EF4-FFF2-40B4-BE49-F238E27FC236}">
                <a16:creationId xmlns:a16="http://schemas.microsoft.com/office/drawing/2014/main" id="{CE2646B0-A8EB-AA33-82F1-BD3DEAD1B0E0}"/>
              </a:ext>
            </a:extLst>
          </p:cNvPr>
          <p:cNvSpPr/>
          <p:nvPr/>
        </p:nvSpPr>
        <p:spPr>
          <a:xfrm>
            <a:off x="3035848" y="1740116"/>
            <a:ext cx="5702267" cy="1001684"/>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One of the very relevant aspects of the evolving design of PDAs is the incorporation of a stylus touch screen system. This design allows for a tremendous flexibility in possible functions while at the same time maintains a consistent coding between real and virtual space.</a:t>
            </a:r>
          </a:p>
        </p:txBody>
      </p:sp>
      <p:sp>
        <p:nvSpPr>
          <p:cNvPr id="5" name="Rectangle 4">
            <a:extLst>
              <a:ext uri="{FF2B5EF4-FFF2-40B4-BE49-F238E27FC236}">
                <a16:creationId xmlns:a16="http://schemas.microsoft.com/office/drawing/2014/main" id="{BA55A591-632B-9733-3E78-DB75C26A75F5}"/>
              </a:ext>
            </a:extLst>
          </p:cNvPr>
          <p:cNvSpPr/>
          <p:nvPr/>
        </p:nvSpPr>
        <p:spPr>
          <a:xfrm>
            <a:off x="3035848" y="2938552"/>
            <a:ext cx="5702267" cy="540661"/>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design of higher-order language-based functions must also take into account the experience and expectations of the user.</a:t>
            </a:r>
          </a:p>
        </p:txBody>
      </p:sp>
    </p:spTree>
    <p:extLst>
      <p:ext uri="{BB962C8B-B14F-4D97-AF65-F5344CB8AC3E}">
        <p14:creationId xmlns:p14="http://schemas.microsoft.com/office/powerpoint/2010/main" val="41171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3" name="Rectangle 2">
            <a:extLst>
              <a:ext uri="{FF2B5EF4-FFF2-40B4-BE49-F238E27FC236}">
                <a16:creationId xmlns:a16="http://schemas.microsoft.com/office/drawing/2014/main" id="{CAFC3793-DD85-A6F7-C6E3-3E4A09E074DA}"/>
              </a:ext>
            </a:extLst>
          </p:cNvPr>
          <p:cNvSpPr/>
          <p:nvPr/>
        </p:nvSpPr>
        <p:spPr>
          <a:xfrm>
            <a:off x="99746" y="3432764"/>
            <a:ext cx="8483145" cy="1001684"/>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Although the similarities in the interactions between attention and the manual and eye movement systems would initially lead one to believe that environments designed for manual responses can be immediately imported into eye-gaze controlled systems, there are important differences between the systems that must be considered.</a:t>
            </a:r>
          </a:p>
        </p:txBody>
      </p:sp>
      <p:sp>
        <p:nvSpPr>
          <p:cNvPr id="6" name="Rectangle 5">
            <a:extLst>
              <a:ext uri="{FF2B5EF4-FFF2-40B4-BE49-F238E27FC236}">
                <a16:creationId xmlns:a16="http://schemas.microsoft.com/office/drawing/2014/main" id="{A9887669-40A5-A205-5D37-B7117BB52FD9}"/>
              </a:ext>
            </a:extLst>
          </p:cNvPr>
          <p:cNvSpPr/>
          <p:nvPr/>
        </p:nvSpPr>
        <p:spPr>
          <a:xfrm>
            <a:off x="99746" y="1970056"/>
            <a:ext cx="4675078" cy="1462708"/>
          </a:xfrm>
          <a:prstGeom prst="rect">
            <a:avLst/>
          </a:prstGeom>
        </p:spPr>
        <p:txBody>
          <a:bodyPr wrap="square">
            <a:spAutoFit/>
          </a:bodyPr>
          <a:lstStyle/>
          <a:p>
            <a:pPr algn="just">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Manual responses, such as those controlling conventional mouse or touch screen systems, are affected by nontarget distracting information, research from other labs has revealed that eye movements are similarly affected by the presentation of nontarget information.</a:t>
            </a:r>
          </a:p>
        </p:txBody>
      </p:sp>
      <p:sp>
        <p:nvSpPr>
          <p:cNvPr id="7" name="TextBox 6">
            <a:extLst>
              <a:ext uri="{FF2B5EF4-FFF2-40B4-BE49-F238E27FC236}">
                <a16:creationId xmlns:a16="http://schemas.microsoft.com/office/drawing/2014/main" id="{307F598A-A33A-40A8-0BC0-51FEA3716E55}"/>
              </a:ext>
            </a:extLst>
          </p:cNvPr>
          <p:cNvSpPr txBox="1"/>
          <p:nvPr/>
        </p:nvSpPr>
        <p:spPr>
          <a:xfrm>
            <a:off x="99746" y="328315"/>
            <a:ext cx="5040290" cy="1323439"/>
          </a:xfrm>
          <a:prstGeom prst="rect">
            <a:avLst/>
          </a:prstGeom>
          <a:noFill/>
        </p:spPr>
        <p:txBody>
          <a:bodyPr wrap="square" rtlCol="0">
            <a:spAutoFit/>
          </a:bodyPr>
          <a:lstStyle/>
          <a:p>
            <a:r>
              <a:rPr lang="en-US" sz="4000" dirty="0">
                <a:solidFill>
                  <a:schemeClr val="tx2"/>
                </a:solidFill>
                <a:latin typeface="Roboto Black" panose="02000000000000000000" pitchFamily="2" charset="0"/>
                <a:ea typeface="Roboto Black" panose="02000000000000000000" pitchFamily="2" charset="0"/>
              </a:rPr>
              <a:t>Eye-Gaze vs Manual Mouse Interactions</a:t>
            </a:r>
          </a:p>
        </p:txBody>
      </p:sp>
      <p:pic>
        <p:nvPicPr>
          <p:cNvPr id="8" name="Picture 7" descr="myGaze: The world&amp;#39;s first affordable eye tracker for eye gaze - YouTube">
            <a:extLst>
              <a:ext uri="{FF2B5EF4-FFF2-40B4-BE49-F238E27FC236}">
                <a16:creationId xmlns:a16="http://schemas.microsoft.com/office/drawing/2014/main" id="{C2CF3727-7FB4-13F9-3279-204E24EFE1A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589" y="990034"/>
            <a:ext cx="4057650" cy="2281853"/>
          </a:xfrm>
          <a:prstGeom prst="rect">
            <a:avLst/>
          </a:prstGeom>
          <a:noFill/>
          <a:ln>
            <a:noFill/>
          </a:ln>
        </p:spPr>
      </p:pic>
    </p:spTree>
    <p:extLst>
      <p:ext uri="{BB962C8B-B14F-4D97-AF65-F5344CB8AC3E}">
        <p14:creationId xmlns:p14="http://schemas.microsoft.com/office/powerpoint/2010/main" val="74315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4" name="TextBox 3">
            <a:extLst>
              <a:ext uri="{FF2B5EF4-FFF2-40B4-BE49-F238E27FC236}">
                <a16:creationId xmlns:a16="http://schemas.microsoft.com/office/drawing/2014/main" id="{05288B80-8D98-1746-5C0C-0D1735C800BC}"/>
              </a:ext>
            </a:extLst>
          </p:cNvPr>
          <p:cNvSpPr txBox="1"/>
          <p:nvPr/>
        </p:nvSpPr>
        <p:spPr>
          <a:xfrm>
            <a:off x="-325582" y="460405"/>
            <a:ext cx="9795163" cy="861774"/>
          </a:xfrm>
          <a:prstGeom prst="rect">
            <a:avLst/>
          </a:prstGeom>
          <a:noFill/>
        </p:spPr>
        <p:txBody>
          <a:bodyPr wrap="square" rtlCol="0">
            <a:spAutoFit/>
          </a:bodyPr>
          <a:lstStyle/>
          <a:p>
            <a:pPr algn="ctr"/>
            <a:r>
              <a:rPr lang="en-US" sz="5000" dirty="0">
                <a:solidFill>
                  <a:schemeClr val="tx2"/>
                </a:solidFill>
              </a:rPr>
              <a:t>THANKS FOR WACHING</a:t>
            </a:r>
          </a:p>
        </p:txBody>
      </p:sp>
      <p:pic>
        <p:nvPicPr>
          <p:cNvPr id="5" name="Picture 4">
            <a:extLst>
              <a:ext uri="{FF2B5EF4-FFF2-40B4-BE49-F238E27FC236}">
                <a16:creationId xmlns:a16="http://schemas.microsoft.com/office/drawing/2014/main" id="{D93B6522-E05B-BFD7-E05E-FB57F5EE6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75" y="1322179"/>
            <a:ext cx="5867105" cy="3670920"/>
          </a:xfrm>
          <a:prstGeom prst="rect">
            <a:avLst/>
          </a:prstGeom>
        </p:spPr>
      </p:pic>
    </p:spTree>
    <p:extLst>
      <p:ext uri="{BB962C8B-B14F-4D97-AF65-F5344CB8AC3E}">
        <p14:creationId xmlns:p14="http://schemas.microsoft.com/office/powerpoint/2010/main" val="3751751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 name="Picture Placeholder 4">
            <a:extLst>
              <a:ext uri="{FF2B5EF4-FFF2-40B4-BE49-F238E27FC236}">
                <a16:creationId xmlns:a16="http://schemas.microsoft.com/office/drawing/2014/main" id="{9A332E86-E644-76B4-E14D-6277F0DE5570}"/>
              </a:ext>
            </a:extLst>
          </p:cNvPr>
          <p:cNvPicPr>
            <a:picLocks noChangeAspect="1"/>
          </p:cNvPicPr>
          <p:nvPr/>
        </p:nvPicPr>
        <p:blipFill>
          <a:blip r:embed="rId3">
            <a:extLst>
              <a:ext uri="{28A0092B-C50C-407E-A947-70E740481C1C}">
                <a14:useLocalDpi xmlns:a14="http://schemas.microsoft.com/office/drawing/2010/main" val="0"/>
              </a:ext>
            </a:extLst>
          </a:blip>
          <a:srcRect l="17118" r="17118"/>
          <a:stretch>
            <a:fillRect/>
          </a:stretch>
        </p:blipFill>
        <p:spPr>
          <a:xfrm>
            <a:off x="2967036" y="325324"/>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
        <p:nvSpPr>
          <p:cNvPr id="4" name="TextBox 3">
            <a:extLst>
              <a:ext uri="{FF2B5EF4-FFF2-40B4-BE49-F238E27FC236}">
                <a16:creationId xmlns:a16="http://schemas.microsoft.com/office/drawing/2014/main" id="{7AB50BFE-A13C-FBF2-38FE-719967C89372}"/>
              </a:ext>
            </a:extLst>
          </p:cNvPr>
          <p:cNvSpPr txBox="1"/>
          <p:nvPr/>
        </p:nvSpPr>
        <p:spPr>
          <a:xfrm>
            <a:off x="700815" y="3449524"/>
            <a:ext cx="7742365" cy="861774"/>
          </a:xfrm>
          <a:prstGeom prst="rect">
            <a:avLst/>
          </a:prstGeom>
          <a:noFill/>
        </p:spPr>
        <p:txBody>
          <a:bodyPr wrap="square">
            <a:spAutoFit/>
          </a:bodyPr>
          <a:lstStyle/>
          <a:p>
            <a:pPr algn="ctr"/>
            <a:r>
              <a:rPr lang="en-US" sz="2500" dirty="0">
                <a:solidFill>
                  <a:schemeClr val="tx2"/>
                </a:solidFill>
                <a:latin typeface="Roboto Black" panose="02000000000000000000" pitchFamily="2" charset="0"/>
                <a:ea typeface="Roboto Black" panose="02000000000000000000" pitchFamily="2" charset="0"/>
              </a:rPr>
              <a:t>PERCEPTUAL-MOTOR INTERACTION: A BEHAVIORAL EMPHASIS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15" name="TextBox 14">
            <a:extLst>
              <a:ext uri="{FF2B5EF4-FFF2-40B4-BE49-F238E27FC236}">
                <a16:creationId xmlns:a16="http://schemas.microsoft.com/office/drawing/2014/main" id="{E3E6D942-9149-599E-52FE-66D60524034F}"/>
              </a:ext>
            </a:extLst>
          </p:cNvPr>
          <p:cNvSpPr txBox="1"/>
          <p:nvPr/>
        </p:nvSpPr>
        <p:spPr>
          <a:xfrm>
            <a:off x="263338" y="190719"/>
            <a:ext cx="6834045" cy="707886"/>
          </a:xfrm>
          <a:prstGeom prst="rect">
            <a:avLst/>
          </a:prstGeom>
          <a:noFill/>
        </p:spPr>
        <p:txBody>
          <a:bodyPr wrap="square" rtlCol="0">
            <a:spAutoFit/>
          </a:bodyPr>
          <a:lstStyle/>
          <a:p>
            <a:r>
              <a:rPr lang="en-US" sz="4000" dirty="0">
                <a:solidFill>
                  <a:schemeClr val="tx2"/>
                </a:solidFill>
                <a:latin typeface="Roboto Black" panose="02000000000000000000" pitchFamily="2" charset="0"/>
                <a:ea typeface="Roboto Black" panose="02000000000000000000" pitchFamily="2" charset="0"/>
              </a:rPr>
              <a:t>A BEHAVIORAL EMPHASIS</a:t>
            </a:r>
          </a:p>
        </p:txBody>
      </p:sp>
      <p:sp>
        <p:nvSpPr>
          <p:cNvPr id="17" name="Rectangle 16">
            <a:extLst>
              <a:ext uri="{FF2B5EF4-FFF2-40B4-BE49-F238E27FC236}">
                <a16:creationId xmlns:a16="http://schemas.microsoft.com/office/drawing/2014/main" id="{DA7EC8A7-1212-3350-700F-857A09B739AC}"/>
              </a:ext>
            </a:extLst>
          </p:cNvPr>
          <p:cNvSpPr/>
          <p:nvPr/>
        </p:nvSpPr>
        <p:spPr>
          <a:xfrm>
            <a:off x="263338" y="4390365"/>
            <a:ext cx="3714751" cy="310150"/>
          </a:xfrm>
          <a:prstGeom prst="rect">
            <a:avLst/>
          </a:prstGeom>
        </p:spPr>
        <p:txBody>
          <a:bodyPr wrap="square">
            <a:spAutoFit/>
          </a:bodyPr>
          <a:lstStyle/>
          <a:p>
            <a:pPr algn="ctr">
              <a:lnSpc>
                <a:spcPct val="107000"/>
              </a:lnSpc>
              <a:spcAft>
                <a:spcPts val="800"/>
              </a:spcAft>
            </a:pPr>
            <a:r>
              <a:rPr lang="en-US"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Typing Machine</a:t>
            </a:r>
          </a:p>
        </p:txBody>
      </p:sp>
      <p:sp>
        <p:nvSpPr>
          <p:cNvPr id="18" name="Rectangle 17">
            <a:extLst>
              <a:ext uri="{FF2B5EF4-FFF2-40B4-BE49-F238E27FC236}">
                <a16:creationId xmlns:a16="http://schemas.microsoft.com/office/drawing/2014/main" id="{15C835CC-7729-0838-630A-0EC3EADF7B06}"/>
              </a:ext>
            </a:extLst>
          </p:cNvPr>
          <p:cNvSpPr/>
          <p:nvPr/>
        </p:nvSpPr>
        <p:spPr>
          <a:xfrm>
            <a:off x="4216402" y="4458672"/>
            <a:ext cx="3714751" cy="310150"/>
          </a:xfrm>
          <a:prstGeom prst="rect">
            <a:avLst/>
          </a:prstGeom>
        </p:spPr>
        <p:txBody>
          <a:bodyPr wrap="square">
            <a:spAutoFit/>
          </a:bodyPr>
          <a:lstStyle/>
          <a:p>
            <a:pPr algn="ctr">
              <a:lnSpc>
                <a:spcPct val="107000"/>
              </a:lnSpc>
              <a:spcAft>
                <a:spcPts val="800"/>
              </a:spcAft>
            </a:pPr>
            <a:r>
              <a:rPr lang="en-US" b="1" dirty="0">
                <a:solidFill>
                  <a:schemeClr val="bg1"/>
                </a:solidFill>
                <a:latin typeface="Roboto Light" panose="02000000000000000000" pitchFamily="2" charset="0"/>
                <a:ea typeface="Roboto Light" panose="02000000000000000000" pitchFamily="2" charset="0"/>
                <a:cs typeface="Times New Roman" panose="02020603050405020304" pitchFamily="18" charset="0"/>
              </a:rPr>
              <a:t>The Very First Computer in the World</a:t>
            </a:r>
          </a:p>
        </p:txBody>
      </p:sp>
      <p:pic>
        <p:nvPicPr>
          <p:cNvPr id="19" name="Picture Placeholder 9" descr="A picture containing text, building, white, old&#10;&#10;Description automatically generated">
            <a:extLst>
              <a:ext uri="{FF2B5EF4-FFF2-40B4-BE49-F238E27FC236}">
                <a16:creationId xmlns:a16="http://schemas.microsoft.com/office/drawing/2014/main" id="{5884AE9A-8E0C-A5E1-C420-3CE1D88A1D02}"/>
              </a:ext>
            </a:extLst>
          </p:cNvPr>
          <p:cNvPicPr>
            <a:picLocks noChangeAspect="1"/>
          </p:cNvPicPr>
          <p:nvPr/>
        </p:nvPicPr>
        <p:blipFill>
          <a:blip r:embed="rId3">
            <a:extLst>
              <a:ext uri="{28A0092B-C50C-407E-A947-70E740481C1C}">
                <a14:useLocalDpi xmlns:a14="http://schemas.microsoft.com/office/drawing/2010/main" val="0"/>
              </a:ext>
            </a:extLst>
          </a:blip>
          <a:srcRect t="12472" b="12472"/>
          <a:stretch>
            <a:fillRect/>
          </a:stretch>
        </p:blipFill>
        <p:spPr>
          <a:xfrm>
            <a:off x="4216402" y="898605"/>
            <a:ext cx="3721099" cy="3381375"/>
          </a:xfrm>
          <a:prstGeom prst="rect">
            <a:avLst/>
          </a:prstGeom>
        </p:spPr>
      </p:pic>
      <p:pic>
        <p:nvPicPr>
          <p:cNvPr id="20" name="Picture Placeholder 7" descr="A picture containing indoor, typewriter, old&#10;&#10;Description automatically generated">
            <a:extLst>
              <a:ext uri="{FF2B5EF4-FFF2-40B4-BE49-F238E27FC236}">
                <a16:creationId xmlns:a16="http://schemas.microsoft.com/office/drawing/2014/main" id="{1F394896-E39B-1586-45BC-A6EE0C10F5D6}"/>
              </a:ext>
            </a:extLst>
          </p:cNvPr>
          <p:cNvPicPr>
            <a:picLocks noChangeAspect="1"/>
          </p:cNvPicPr>
          <p:nvPr/>
        </p:nvPicPr>
        <p:blipFill>
          <a:blip r:embed="rId4">
            <a:extLst>
              <a:ext uri="{28A0092B-C50C-407E-A947-70E740481C1C}">
                <a14:useLocalDpi xmlns:a14="http://schemas.microsoft.com/office/drawing/2010/main" val="0"/>
              </a:ext>
            </a:extLst>
          </a:blip>
          <a:srcRect t="19149" b="19149"/>
          <a:stretch>
            <a:fillRect/>
          </a:stretch>
        </p:blipFill>
        <p:spPr>
          <a:xfrm>
            <a:off x="353667" y="898605"/>
            <a:ext cx="3397376" cy="3381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cxnSp>
        <p:nvCxnSpPr>
          <p:cNvPr id="222" name="Google Shape;222;p45"/>
          <p:cNvCxnSpPr>
            <a:cxnSpLocks/>
          </p:cNvCxnSpPr>
          <p:nvPr/>
        </p:nvCxnSpPr>
        <p:spPr>
          <a:xfrm>
            <a:off x="4343400" y="1587155"/>
            <a:ext cx="0" cy="202709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708738" y="1694248"/>
            <a:ext cx="2390100" cy="548400"/>
          </a:xfrm>
          <a:prstGeom prst="rect">
            <a:avLst/>
          </a:prstGeom>
        </p:spPr>
        <p:txBody>
          <a:bodyPr spcFirstLastPara="1" wrap="square" lIns="91425" tIns="91425" rIns="91425" bIns="91425" anchor="b" anchorCtr="0">
            <a:noAutofit/>
          </a:bodyPr>
          <a:lstStyle/>
          <a:p>
            <a:pPr algn="ctr"/>
            <a:r>
              <a:rPr lang="en-US" dirty="0">
                <a:solidFill>
                  <a:srgbClr val="D7DFE4"/>
                </a:solidFill>
                <a:latin typeface="Roboto Black" panose="02000000000000000000" pitchFamily="2" charset="0"/>
                <a:ea typeface="Roboto Black" panose="02000000000000000000" pitchFamily="2" charset="0"/>
              </a:rPr>
              <a:t>Theoretical reasoning</a:t>
            </a:r>
          </a:p>
        </p:txBody>
      </p:sp>
      <p:sp>
        <p:nvSpPr>
          <p:cNvPr id="224" name="Google Shape;224;p45"/>
          <p:cNvSpPr txBox="1">
            <a:spLocks noGrp="1"/>
          </p:cNvSpPr>
          <p:nvPr>
            <p:ph type="subTitle" idx="1"/>
          </p:nvPr>
        </p:nvSpPr>
        <p:spPr>
          <a:xfrm>
            <a:off x="1607348" y="2379148"/>
            <a:ext cx="2491490" cy="1235100"/>
          </a:xfrm>
          <a:prstGeom prst="rect">
            <a:avLst/>
          </a:prstGeom>
        </p:spPr>
        <p:txBody>
          <a:bodyPr spcFirstLastPara="1" wrap="square" lIns="91425" tIns="91425" rIns="91425" bIns="91425" anchor="t" anchorCtr="0">
            <a:noAutofit/>
          </a:bodyPr>
          <a:lstStyle/>
          <a:p>
            <a:pPr marL="0" indent="0"/>
            <a:r>
              <a:rPr lang="en-US" dirty="0">
                <a:solidFill>
                  <a:srgbClr val="D7DFE4"/>
                </a:solidFill>
                <a:latin typeface="Roboto Light" panose="02000000000000000000" pitchFamily="2" charset="0"/>
                <a:ea typeface="Roboto Light" panose="02000000000000000000" pitchFamily="2" charset="0"/>
                <a:cs typeface="Times New Roman" panose="02020603050405020304" pitchFamily="18" charset="0"/>
              </a:rPr>
              <a:t>See the human </a:t>
            </a:r>
            <a:r>
              <a:rPr lang="en-US" dirty="0" err="1">
                <a:solidFill>
                  <a:srgbClr val="D7DFE4"/>
                </a:solidFill>
                <a:latin typeface="Roboto Light" panose="02000000000000000000" pitchFamily="2" charset="0"/>
                <a:ea typeface="Roboto Light" panose="02000000000000000000" pitchFamily="2" charset="0"/>
                <a:cs typeface="Times New Roman" panose="02020603050405020304" pitchFamily="18" charset="0"/>
              </a:rPr>
              <a:t>interactionwith</a:t>
            </a:r>
            <a:r>
              <a:rPr lang="en-US" dirty="0">
                <a:solidFill>
                  <a:srgbClr val="D7DFE4"/>
                </a:solidFill>
                <a:latin typeface="Roboto Light" panose="02000000000000000000" pitchFamily="2" charset="0"/>
                <a:ea typeface="Roboto Light" panose="02000000000000000000" pitchFamily="2" charset="0"/>
                <a:cs typeface="Times New Roman" panose="02020603050405020304" pitchFamily="18" charset="0"/>
              </a:rPr>
              <a:t> the computer in the process of information processing</a:t>
            </a:r>
            <a:endParaRPr lang="en-US" dirty="0">
              <a:solidFill>
                <a:srgbClr val="D7DFE4"/>
              </a:solidFill>
            </a:endParaRPr>
          </a:p>
        </p:txBody>
      </p:sp>
      <p:sp>
        <p:nvSpPr>
          <p:cNvPr id="225" name="Google Shape;225;p45"/>
          <p:cNvSpPr txBox="1">
            <a:spLocks noGrp="1"/>
          </p:cNvSpPr>
          <p:nvPr>
            <p:ph type="title" idx="2"/>
          </p:nvPr>
        </p:nvSpPr>
        <p:spPr>
          <a:xfrm>
            <a:off x="4587962" y="1694248"/>
            <a:ext cx="2441485" cy="548400"/>
          </a:xfrm>
          <a:prstGeom prst="rect">
            <a:avLst/>
          </a:prstGeom>
        </p:spPr>
        <p:txBody>
          <a:bodyPr spcFirstLastPara="1" wrap="square" lIns="91425" tIns="91425" rIns="91425" bIns="91425" anchor="b" anchorCtr="0">
            <a:noAutofit/>
          </a:bodyPr>
          <a:lstStyle/>
          <a:p>
            <a:pPr algn="ctr"/>
            <a:r>
              <a:rPr lang="en-US" dirty="0">
                <a:solidFill>
                  <a:schemeClr val="tx2"/>
                </a:solidFill>
                <a:latin typeface="Roboto Black" panose="02000000000000000000" pitchFamily="2" charset="0"/>
                <a:ea typeface="Roboto Black" panose="02000000000000000000" pitchFamily="2" charset="0"/>
              </a:rPr>
              <a:t>Fundamental analysis</a:t>
            </a:r>
          </a:p>
        </p:txBody>
      </p:sp>
      <p:sp>
        <p:nvSpPr>
          <p:cNvPr id="226" name="Google Shape;226;p45"/>
          <p:cNvSpPr txBox="1">
            <a:spLocks noGrp="1"/>
          </p:cNvSpPr>
          <p:nvPr>
            <p:ph type="subTitle" idx="3"/>
          </p:nvPr>
        </p:nvSpPr>
        <p:spPr>
          <a:xfrm>
            <a:off x="4587963" y="2379148"/>
            <a:ext cx="2390100" cy="1235100"/>
          </a:xfrm>
          <a:prstGeom prst="rect">
            <a:avLst/>
          </a:prstGeom>
        </p:spPr>
        <p:txBody>
          <a:bodyPr spcFirstLastPara="1" wrap="square" lIns="91425" tIns="91425" rIns="91425" bIns="91425" anchor="t" anchorCtr="0">
            <a:noAutofit/>
          </a:bodyPr>
          <a:lstStyle/>
          <a:p>
            <a:pPr algn="ctr"/>
            <a:endParaRPr lang="en-US" dirty="0">
              <a:solidFill>
                <a:schemeClr val="tx2"/>
              </a:solidFill>
              <a:latin typeface="Roboto Light" panose="02000000000000000000" pitchFamily="2" charset="0"/>
              <a:ea typeface="Roboto Light" panose="02000000000000000000" pitchFamily="2" charset="0"/>
              <a:cs typeface="Times New Roman" panose="02020603050405020304" pitchFamily="18" charset="0"/>
            </a:endParaRPr>
          </a:p>
          <a:p>
            <a:pPr marL="0" indent="0" algn="ctr"/>
            <a:r>
              <a:rPr lang="en-US" dirty="0">
                <a:solidFill>
                  <a:schemeClr val="tx2"/>
                </a:solidFill>
                <a:latin typeface="Roboto Light" panose="02000000000000000000" pitchFamily="2" charset="0"/>
                <a:ea typeface="Roboto Light" panose="02000000000000000000" pitchFamily="2" charset="0"/>
                <a:cs typeface="Times New Roman" panose="02020603050405020304" pitchFamily="18" charset="0"/>
              </a:rPr>
              <a:t>Use analysis tools that allow detailed investigation of both static and dynamic.</a:t>
            </a:r>
            <a:endParaRPr lang="en-US" dirty="0">
              <a:solidFill>
                <a:schemeClr val="tx2"/>
              </a:solidFill>
            </a:endParaRPr>
          </a:p>
        </p:txBody>
      </p:sp>
      <p:cxnSp>
        <p:nvCxnSpPr>
          <p:cNvPr id="227" name="Google Shape;227;p45"/>
          <p:cNvCxnSpPr/>
          <p:nvPr/>
        </p:nvCxnSpPr>
        <p:spPr>
          <a:xfrm>
            <a:off x="2767888" y="2315171"/>
            <a:ext cx="271800" cy="0"/>
          </a:xfrm>
          <a:prstGeom prst="straightConnector1">
            <a:avLst/>
          </a:prstGeom>
          <a:noFill/>
          <a:ln w="9525" cap="flat" cmpd="sng">
            <a:solidFill>
              <a:schemeClr val="bg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647113" y="2315171"/>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Placeholder 4" descr="Icon&#10;&#10;Description automatically generated">
            <a:extLst>
              <a:ext uri="{FF2B5EF4-FFF2-40B4-BE49-F238E27FC236}">
                <a16:creationId xmlns:a16="http://schemas.microsoft.com/office/drawing/2014/main" id="{88C385FA-C370-4B9A-1DF4-7DB5BDD86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262" y="3459307"/>
            <a:ext cx="1684193" cy="16841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4F4545-73C7-F599-E1B6-48138FD172FE}"/>
              </a:ext>
            </a:extLst>
          </p:cNvPr>
          <p:cNvSpPr>
            <a:spLocks noGrp="1"/>
          </p:cNvSpPr>
          <p:nvPr>
            <p:ph type="title" idx="4"/>
          </p:nvPr>
        </p:nvSpPr>
        <p:spPr>
          <a:xfrm>
            <a:off x="938500" y="1645884"/>
            <a:ext cx="4629300" cy="941400"/>
          </a:xfrm>
        </p:spPr>
        <p:txBody>
          <a:bodyPr/>
          <a:lstStyle/>
          <a:p>
            <a:r>
              <a:rPr lang="en-US" sz="2400" dirty="0">
                <a:solidFill>
                  <a:schemeClr val="tx2"/>
                </a:solidFill>
                <a:latin typeface="Roboto Black" panose="02000000000000000000" pitchFamily="2" charset="0"/>
                <a:ea typeface="Roboto Black" panose="02000000000000000000" pitchFamily="2" charset="0"/>
              </a:rPr>
              <a:t>The result of the survey</a:t>
            </a:r>
            <a:br>
              <a:rPr lang="en-US" sz="2400" dirty="0">
                <a:solidFill>
                  <a:srgbClr val="355E7A"/>
                </a:solidFill>
                <a:latin typeface="Roboto Black" panose="02000000000000000000" pitchFamily="2" charset="0"/>
                <a:ea typeface="Roboto Black" panose="02000000000000000000" pitchFamily="2" charset="0"/>
              </a:rPr>
            </a:br>
            <a:endParaRPr lang="en-US" dirty="0"/>
          </a:p>
        </p:txBody>
      </p:sp>
      <p:sp>
        <p:nvSpPr>
          <p:cNvPr id="7" name="Title 1">
            <a:extLst>
              <a:ext uri="{FF2B5EF4-FFF2-40B4-BE49-F238E27FC236}">
                <a16:creationId xmlns:a16="http://schemas.microsoft.com/office/drawing/2014/main" id="{7A4D6EDC-0029-6176-F1F8-C77491274293}"/>
              </a:ext>
            </a:extLst>
          </p:cNvPr>
          <p:cNvSpPr txBox="1">
            <a:spLocks/>
          </p:cNvSpPr>
          <p:nvPr/>
        </p:nvSpPr>
        <p:spPr>
          <a:xfrm>
            <a:off x="938500" y="3266925"/>
            <a:ext cx="6132935"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a:solidFill>
                  <a:srgbClr val="E8EAED"/>
                </a:solidFill>
                <a:latin typeface="arial" panose="020B0604020202020204" pitchFamily="34" charset="0"/>
              </a:rPr>
              <a:t>Showed the implications of human-computer interaction, and the team also discovered broader interactions between processes as humans interact with computers.</a:t>
            </a:r>
            <a:br>
              <a:rPr lang="en-US" dirty="0"/>
            </a:br>
            <a:endParaRPr lang="en-US" dirty="0"/>
          </a:p>
        </p:txBody>
      </p:sp>
    </p:spTree>
    <p:extLst>
      <p:ext uri="{BB962C8B-B14F-4D97-AF65-F5344CB8AC3E}">
        <p14:creationId xmlns:p14="http://schemas.microsoft.com/office/powerpoint/2010/main" val="2862024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4" name="TextBox 3">
            <a:extLst>
              <a:ext uri="{FF2B5EF4-FFF2-40B4-BE49-F238E27FC236}">
                <a16:creationId xmlns:a16="http://schemas.microsoft.com/office/drawing/2014/main" id="{7AB50BFE-A13C-FBF2-38FE-719967C89372}"/>
              </a:ext>
            </a:extLst>
          </p:cNvPr>
          <p:cNvSpPr txBox="1"/>
          <p:nvPr/>
        </p:nvSpPr>
        <p:spPr>
          <a:xfrm>
            <a:off x="700813" y="3768179"/>
            <a:ext cx="7742365" cy="954107"/>
          </a:xfrm>
          <a:prstGeom prst="rect">
            <a:avLst/>
          </a:prstGeom>
          <a:noFill/>
        </p:spPr>
        <p:txBody>
          <a:bodyPr wrap="square">
            <a:spAutoFit/>
          </a:bodyPr>
          <a:lstStyle/>
          <a:p>
            <a:pPr algn="ctr"/>
            <a:r>
              <a:rPr lang="en-US" sz="2800" dirty="0">
                <a:solidFill>
                  <a:schemeClr val="tx2"/>
                </a:solidFill>
                <a:latin typeface="Roboto Black" panose="02000000000000000000" pitchFamily="2" charset="0"/>
                <a:ea typeface="Roboto Black" panose="02000000000000000000" pitchFamily="2" charset="0"/>
              </a:rPr>
              <a:t>HUMAN INFORMATION PROCESSING AND PERCEPTUAL-MOTOR BEHAVIOR</a:t>
            </a:r>
          </a:p>
        </p:txBody>
      </p:sp>
      <p:pic>
        <p:nvPicPr>
          <p:cNvPr id="3" name="Picture Placeholder 4">
            <a:extLst>
              <a:ext uri="{FF2B5EF4-FFF2-40B4-BE49-F238E27FC236}">
                <a16:creationId xmlns:a16="http://schemas.microsoft.com/office/drawing/2014/main" id="{ECB5115A-F30A-7546-E4FB-29A265E50359}"/>
              </a:ext>
            </a:extLst>
          </p:cNvPr>
          <p:cNvPicPr>
            <a:picLocks noChangeAspect="1"/>
          </p:cNvPicPr>
          <p:nvPr/>
        </p:nvPicPr>
        <p:blipFill>
          <a:blip r:embed="rId3">
            <a:extLst>
              <a:ext uri="{28A0092B-C50C-407E-A947-70E740481C1C}">
                <a14:useLocalDpi xmlns:a14="http://schemas.microsoft.com/office/drawing/2010/main" val="0"/>
              </a:ext>
            </a:extLst>
          </a:blip>
          <a:srcRect l="21090" r="21090"/>
          <a:stretch/>
        </p:blipFill>
        <p:spPr>
          <a:xfrm>
            <a:off x="2967034" y="595488"/>
            <a:ext cx="3209925" cy="3124200"/>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pic>
    </p:spTree>
    <p:extLst>
      <p:ext uri="{BB962C8B-B14F-4D97-AF65-F5344CB8AC3E}">
        <p14:creationId xmlns:p14="http://schemas.microsoft.com/office/powerpoint/2010/main" val="40651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8" name="TextBox 7">
            <a:extLst>
              <a:ext uri="{FF2B5EF4-FFF2-40B4-BE49-F238E27FC236}">
                <a16:creationId xmlns:a16="http://schemas.microsoft.com/office/drawing/2014/main" id="{0AC92BE5-E651-F68D-C95E-9ED51BCE12EB}"/>
              </a:ext>
            </a:extLst>
          </p:cNvPr>
          <p:cNvSpPr txBox="1"/>
          <p:nvPr/>
        </p:nvSpPr>
        <p:spPr>
          <a:xfrm>
            <a:off x="2317793" y="268095"/>
            <a:ext cx="4365310" cy="1015663"/>
          </a:xfrm>
          <a:prstGeom prst="rect">
            <a:avLst/>
          </a:prstGeom>
          <a:noFill/>
        </p:spPr>
        <p:txBody>
          <a:bodyPr wrap="square" rtlCol="0">
            <a:spAutoFit/>
          </a:bodyPr>
          <a:lstStyle/>
          <a:p>
            <a:pPr algn="ctr"/>
            <a:r>
              <a:rPr lang="en-US" sz="3000" dirty="0">
                <a:solidFill>
                  <a:schemeClr val="tx2"/>
                </a:solidFill>
                <a:latin typeface="Roboto Black" panose="02000000000000000000" pitchFamily="2" charset="0"/>
                <a:ea typeface="Roboto Black" panose="02000000000000000000" pitchFamily="2" charset="0"/>
              </a:rPr>
              <a:t>HUMAN INFORMATION PROCESSING</a:t>
            </a:r>
          </a:p>
        </p:txBody>
      </p:sp>
      <p:pic>
        <p:nvPicPr>
          <p:cNvPr id="1026" name="Picture 2" descr="What is Information Processing Theory? - LearnUpon">
            <a:extLst>
              <a:ext uri="{FF2B5EF4-FFF2-40B4-BE49-F238E27FC236}">
                <a16:creationId xmlns:a16="http://schemas.microsoft.com/office/drawing/2014/main" id="{6FF4376B-04AD-CD44-C130-0CAEA438F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198" y="1283758"/>
            <a:ext cx="6365603" cy="384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03141"/>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1512</Words>
  <Application>Microsoft Office PowerPoint</Application>
  <PresentationFormat>On-screen Show (16:9)</PresentationFormat>
  <Paragraphs>99</Paragraphs>
  <Slides>35</Slides>
  <Notes>34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Roboto Light</vt:lpstr>
      <vt:lpstr>Proxima Nova</vt:lpstr>
      <vt:lpstr>Montserrat ExtraLight</vt:lpstr>
      <vt:lpstr>arial</vt:lpstr>
      <vt:lpstr>Roboto Black</vt:lpstr>
      <vt:lpstr>Montserrat</vt:lpstr>
      <vt:lpstr>Montserrat ExtraBold</vt:lpstr>
      <vt:lpstr>Source Sans Pro</vt:lpstr>
      <vt:lpstr>Roboto</vt:lpstr>
      <vt:lpstr>arial</vt:lpstr>
      <vt:lpstr>Proxima Nova Semibold</vt:lpstr>
      <vt:lpstr>Futuristic Background by Slidesgo</vt:lpstr>
      <vt:lpstr>Slidesgo Final Pages</vt:lpstr>
      <vt:lpstr>HUMAN IN HUMAN COMPUTER INTERACTION (HCI)</vt:lpstr>
      <vt:lpstr>TODAY’S TOPIC</vt:lpstr>
      <vt:lpstr>Human Information Processing and Perceptual-Motor Behavior</vt:lpstr>
      <vt:lpstr>PowerPoint Presentation</vt:lpstr>
      <vt:lpstr>PowerPoint Presentation</vt:lpstr>
      <vt:lpstr>Theoretical reasoning</vt:lpstr>
      <vt:lpstr>The result of the survey </vt:lpstr>
      <vt:lpstr>PowerPoint Presentation</vt:lpstr>
      <vt:lpstr>PowerPoint Presentation</vt:lpstr>
      <vt:lpstr>Perceptual-Motor Behavior</vt:lpstr>
      <vt:lpstr>PowerPoint Presentation</vt:lpstr>
      <vt:lpstr>PowerPoint Presentation</vt:lpstr>
      <vt:lpstr>PowerPoint Presentation</vt:lpstr>
      <vt:lpstr>PowerPoint Presentation</vt:lpstr>
      <vt:lpstr>PERCEPTUAL-MOTOR INTERACTION: ATTENTION AND PERFORMANCE</vt:lpstr>
      <vt:lpstr>ATTENTION</vt:lpstr>
      <vt:lpstr>THREE INPORTANT CHARACTERISTICS OF ATTENTION</vt:lpstr>
      <vt:lpstr>PowerPoint Presentation</vt:lpstr>
      <vt:lpstr>“COCKTAIL PARTY”</vt:lpstr>
      <vt:lpstr>PowerPoint Presentation</vt:lpstr>
      <vt:lpstr>SHIFTS AND COORDINATE SYSTEMS OF ATTENTION</vt:lpstr>
      <vt:lpstr>PowerPoint Presentation</vt:lpstr>
      <vt:lpstr>PowerPoint Presentation</vt:lpstr>
      <vt:lpstr>PowerPoint Presentation</vt:lpstr>
      <vt:lpstr>PowerPoint Presentation</vt:lpstr>
      <vt:lpstr>PowerPoint Presentation</vt:lpstr>
      <vt:lpstr>MODEL</vt:lpstr>
      <vt:lpstr>PowerPoint Presentation</vt:lpstr>
      <vt:lpstr>What does the feedback enabled for HCI design?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IN HUMAN COMPUTER INTERACTION (HCI)</dc:title>
  <dc:creator>Hieu Minh</dc:creator>
  <cp:lastModifiedBy>Hieu Boo</cp:lastModifiedBy>
  <cp:revision>9</cp:revision>
  <dcterms:modified xsi:type="dcterms:W3CDTF">2023-02-13T06:19:10Z</dcterms:modified>
</cp:coreProperties>
</file>